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75" r:id="rId2"/>
    <p:sldId id="280" r:id="rId3"/>
    <p:sldId id="284" r:id="rId4"/>
    <p:sldId id="387" r:id="rId5"/>
    <p:sldId id="388" r:id="rId6"/>
    <p:sldId id="389" r:id="rId7"/>
    <p:sldId id="287" r:id="rId8"/>
    <p:sldId id="289" r:id="rId9"/>
    <p:sldId id="288" r:id="rId10"/>
    <p:sldId id="390" r:id="rId11"/>
    <p:sldId id="293" r:id="rId12"/>
    <p:sldId id="294" r:id="rId13"/>
    <p:sldId id="295" r:id="rId14"/>
    <p:sldId id="296" r:id="rId15"/>
    <p:sldId id="391" r:id="rId16"/>
    <p:sldId id="297" r:id="rId17"/>
    <p:sldId id="298" r:id="rId18"/>
    <p:sldId id="299" r:id="rId19"/>
    <p:sldId id="395" r:id="rId20"/>
    <p:sldId id="392" r:id="rId21"/>
    <p:sldId id="301" r:id="rId22"/>
    <p:sldId id="300" r:id="rId23"/>
    <p:sldId id="302" r:id="rId24"/>
    <p:sldId id="304" r:id="rId25"/>
    <p:sldId id="306" r:id="rId26"/>
    <p:sldId id="307" r:id="rId27"/>
    <p:sldId id="308" r:id="rId28"/>
    <p:sldId id="309" r:id="rId29"/>
    <p:sldId id="311" r:id="rId30"/>
    <p:sldId id="312" r:id="rId31"/>
    <p:sldId id="313" r:id="rId32"/>
    <p:sldId id="314" r:id="rId33"/>
    <p:sldId id="315" r:id="rId34"/>
    <p:sldId id="316" r:id="rId35"/>
    <p:sldId id="317" r:id="rId36"/>
    <p:sldId id="342" r:id="rId37"/>
    <p:sldId id="343" r:id="rId38"/>
    <p:sldId id="347" r:id="rId39"/>
    <p:sldId id="341" r:id="rId40"/>
    <p:sldId id="345" r:id="rId41"/>
    <p:sldId id="348" r:id="rId42"/>
    <p:sldId id="318" r:id="rId43"/>
    <p:sldId id="319" r:id="rId44"/>
    <p:sldId id="321" r:id="rId45"/>
    <p:sldId id="322" r:id="rId46"/>
    <p:sldId id="323" r:id="rId47"/>
    <p:sldId id="324" r:id="rId48"/>
    <p:sldId id="325" r:id="rId49"/>
    <p:sldId id="326" r:id="rId50"/>
    <p:sldId id="327" r:id="rId51"/>
    <p:sldId id="396" r:id="rId52"/>
    <p:sldId id="329" r:id="rId53"/>
    <p:sldId id="330" r:id="rId54"/>
    <p:sldId id="332" r:id="rId55"/>
    <p:sldId id="333" r:id="rId56"/>
    <p:sldId id="334" r:id="rId57"/>
    <p:sldId id="335" r:id="rId58"/>
    <p:sldId id="337" r:id="rId59"/>
    <p:sldId id="336" r:id="rId60"/>
    <p:sldId id="339" r:id="rId61"/>
    <p:sldId id="331" r:id="rId62"/>
    <p:sldId id="328" r:id="rId63"/>
    <p:sldId id="344" r:id="rId64"/>
    <p:sldId id="338" r:id="rId65"/>
    <p:sldId id="340" r:id="rId66"/>
    <p:sldId id="349" r:id="rId67"/>
    <p:sldId id="350" r:id="rId68"/>
    <p:sldId id="351" r:id="rId69"/>
    <p:sldId id="352" r:id="rId70"/>
    <p:sldId id="353" r:id="rId71"/>
    <p:sldId id="354" r:id="rId72"/>
    <p:sldId id="364" r:id="rId73"/>
    <p:sldId id="376" r:id="rId74"/>
    <p:sldId id="377" r:id="rId75"/>
    <p:sldId id="375" r:id="rId76"/>
    <p:sldId id="370" r:id="rId77"/>
    <p:sldId id="371" r:id="rId78"/>
    <p:sldId id="372" r:id="rId79"/>
    <p:sldId id="373" r:id="rId80"/>
    <p:sldId id="374" r:id="rId81"/>
    <p:sldId id="383" r:id="rId82"/>
    <p:sldId id="355" r:id="rId83"/>
    <p:sldId id="356" r:id="rId84"/>
    <p:sldId id="378" r:id="rId85"/>
    <p:sldId id="379" r:id="rId86"/>
    <p:sldId id="384" r:id="rId87"/>
    <p:sldId id="358" r:id="rId88"/>
    <p:sldId id="365" r:id="rId89"/>
    <p:sldId id="359" r:id="rId90"/>
    <p:sldId id="361" r:id="rId91"/>
    <p:sldId id="362" r:id="rId92"/>
    <p:sldId id="360" r:id="rId93"/>
    <p:sldId id="363" r:id="rId94"/>
    <p:sldId id="386" r:id="rId95"/>
    <p:sldId id="398" r:id="rId96"/>
    <p:sldId id="399" r:id="rId97"/>
    <p:sldId id="400" r:id="rId98"/>
    <p:sldId id="401" r:id="rId99"/>
    <p:sldId id="402" r:id="rId100"/>
    <p:sldId id="394" r:id="rId101"/>
    <p:sldId id="393" r:id="rId102"/>
    <p:sldId id="403" r:id="rId103"/>
    <p:sldId id="381" r:id="rId104"/>
    <p:sldId id="366" r:id="rId105"/>
    <p:sldId id="367" r:id="rId106"/>
    <p:sldId id="368" r:id="rId107"/>
    <p:sldId id="369" r:id="rId108"/>
    <p:sldId id="380" r:id="rId109"/>
  </p:sldIdLst>
  <p:sldSz cx="9361488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pos="294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60" d="100"/>
          <a:sy n="60" d="100"/>
        </p:scale>
        <p:origin x="-2202" y="-780"/>
      </p:cViewPr>
      <p:guideLst>
        <p:guide orient="horz" pos="2160"/>
        <p:guide pos="2880"/>
        <p:guide pos="294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slide" Target="slides/slide86.xml"/><Relationship Id="rId102" Type="http://schemas.openxmlformats.org/officeDocument/2006/relationships/slide" Target="slides/slide101.xml"/><Relationship Id="rId110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13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1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702112" y="2130426"/>
            <a:ext cx="7957265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404223" y="3886200"/>
            <a:ext cx="6553042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BB18F-693D-4F94-BB80-93DA31D3E253}" type="datetimeFigureOut">
              <a:rPr lang="ru-RU" smtClean="0"/>
              <a:t>27.09.2022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D1FF3-7DD6-4CD6-BAF9-14C44F2B8A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2092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BB18F-693D-4F94-BB80-93DA31D3E253}" type="datetimeFigureOut">
              <a:rPr lang="ru-RU" smtClean="0"/>
              <a:t>27.09.2022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D1FF3-7DD6-4CD6-BAF9-14C44F2B8A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64796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787079" y="274639"/>
            <a:ext cx="2106335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68074" y="274639"/>
            <a:ext cx="616298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BB18F-693D-4F94-BB80-93DA31D3E253}" type="datetimeFigureOut">
              <a:rPr lang="ru-RU" smtClean="0"/>
              <a:t>27.09.2022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D1FF3-7DD6-4CD6-BAF9-14C44F2B8A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12875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BB18F-693D-4F94-BB80-93DA31D3E253}" type="datetimeFigureOut">
              <a:rPr lang="ru-RU" smtClean="0"/>
              <a:t>27.09.2022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D1FF3-7DD6-4CD6-BAF9-14C44F2B8A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51033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39493" y="4406901"/>
            <a:ext cx="7957265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39493" y="2906713"/>
            <a:ext cx="7957265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BB18F-693D-4F94-BB80-93DA31D3E253}" type="datetimeFigureOut">
              <a:rPr lang="ru-RU" smtClean="0"/>
              <a:t>27.09.2022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D1FF3-7DD6-4CD6-BAF9-14C44F2B8A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40825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68075" y="1600201"/>
            <a:ext cx="4134657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758757" y="1600201"/>
            <a:ext cx="4134657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BB18F-693D-4F94-BB80-93DA31D3E253}" type="datetimeFigureOut">
              <a:rPr lang="ru-RU" smtClean="0"/>
              <a:t>27.09.2022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D1FF3-7DD6-4CD6-BAF9-14C44F2B8A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6750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68074" y="1535113"/>
            <a:ext cx="413628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8074" y="2174875"/>
            <a:ext cx="413628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755506" y="1535113"/>
            <a:ext cx="413790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755506" y="2174875"/>
            <a:ext cx="413790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BB18F-693D-4F94-BB80-93DA31D3E253}" type="datetimeFigureOut">
              <a:rPr lang="ru-RU" smtClean="0"/>
              <a:t>27.09.2022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D1FF3-7DD6-4CD6-BAF9-14C44F2B8A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981544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BB18F-693D-4F94-BB80-93DA31D3E253}" type="datetimeFigureOut">
              <a:rPr lang="ru-RU" smtClean="0"/>
              <a:t>27.09.2022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D1FF3-7DD6-4CD6-BAF9-14C44F2B8A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2143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BB18F-693D-4F94-BB80-93DA31D3E253}" type="datetimeFigureOut">
              <a:rPr lang="ru-RU" smtClean="0"/>
              <a:t>27.09.2022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D1FF3-7DD6-4CD6-BAF9-14C44F2B8A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30848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273050"/>
            <a:ext cx="3079865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660082" y="273051"/>
            <a:ext cx="5233332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68075" y="1435101"/>
            <a:ext cx="3079865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BB18F-693D-4F94-BB80-93DA31D3E253}" type="datetimeFigureOut">
              <a:rPr lang="ru-RU" smtClean="0"/>
              <a:t>27.09.2022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D1FF3-7DD6-4CD6-BAF9-14C44F2B8A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94040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34917" y="4800600"/>
            <a:ext cx="5616893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834917" y="612775"/>
            <a:ext cx="5616893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834917" y="5367338"/>
            <a:ext cx="5616893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BB18F-693D-4F94-BB80-93DA31D3E253}" type="datetimeFigureOut">
              <a:rPr lang="ru-RU" smtClean="0"/>
              <a:t>27.09.2022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D1FF3-7DD6-4CD6-BAF9-14C44F2B8A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86829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274638"/>
            <a:ext cx="8425339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68075" y="1600201"/>
            <a:ext cx="8425339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68075" y="6356351"/>
            <a:ext cx="21843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0BB18F-693D-4F94-BB80-93DA31D3E253}" type="datetimeFigureOut">
              <a:rPr lang="ru-RU" smtClean="0"/>
              <a:t>27.09.2022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98509" y="6356351"/>
            <a:ext cx="29644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709067" y="6356351"/>
            <a:ext cx="21843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CD1FF3-7DD6-4CD6-BAF9-14C44F2B8A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095226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4" y="1124744"/>
            <a:ext cx="8425339" cy="1143000"/>
          </a:xfrm>
        </p:spPr>
        <p:txBody>
          <a:bodyPr>
            <a:normAutofit/>
          </a:bodyPr>
          <a:lstStyle/>
          <a:p>
            <a:r>
              <a:rPr lang="ru-RU" sz="6000" b="1" dirty="0" smtClean="0">
                <a:latin typeface="Arial" pitchFamily="34" charset="0"/>
                <a:cs typeface="Arial" pitchFamily="34" charset="0"/>
              </a:rPr>
              <a:t>Тема № 3</a:t>
            </a:r>
            <a:endParaRPr lang="ru-RU" sz="6000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Заголовок 1"/>
          <p:cNvSpPr txBox="1">
            <a:spLocks/>
          </p:cNvSpPr>
          <p:nvPr/>
        </p:nvSpPr>
        <p:spPr>
          <a:xfrm>
            <a:off x="0" y="2708920"/>
            <a:ext cx="936148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66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ОСНОВНЫЕ ТЕГИ </a:t>
            </a:r>
            <a:endParaRPr lang="en-US" sz="6600" b="1" dirty="0" smtClean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  <a:p>
            <a:r>
              <a:rPr lang="en-US" sz="66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HTML</a:t>
            </a:r>
            <a:endParaRPr lang="ru-RU" sz="6600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5076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243408"/>
            <a:ext cx="8425339" cy="1143000"/>
          </a:xfrm>
        </p:spPr>
        <p:txBody>
          <a:bodyPr/>
          <a:lstStyle/>
          <a:p>
            <a:r>
              <a:rPr lang="ru-RU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Атрибуты тега </a:t>
            </a:r>
            <a:r>
              <a:rPr lang="en-US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html</a:t>
            </a:r>
            <a:endParaRPr lang="ru-RU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04280" y="836712"/>
            <a:ext cx="8425339" cy="4525963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ru-RU" b="1" dirty="0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Атрибут </a:t>
            </a:r>
            <a:r>
              <a:rPr lang="en-US" b="1" dirty="0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manifest</a:t>
            </a:r>
          </a:p>
          <a:p>
            <a:pPr marL="0" indent="457200" algn="just">
              <a:spcBef>
                <a:spcPts val="0"/>
              </a:spcBef>
              <a:buNone/>
            </a:pPr>
            <a:r>
              <a:rPr lang="ru-RU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Указывает  на  </a:t>
            </a:r>
            <a:r>
              <a:rPr lang="ru-RU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кеш</a:t>
            </a:r>
            <a:r>
              <a:rPr lang="ru-RU" b="1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­</a:t>
            </a:r>
            <a:r>
              <a:rPr 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ru-RU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память</a:t>
            </a:r>
            <a:r>
              <a:rPr lang="ru-RU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 используемую  API  веб-приложения  в автономном </a:t>
            </a:r>
            <a:r>
              <a:rPr lang="ru-RU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режиме</a:t>
            </a:r>
            <a:endParaRPr lang="en-US" b="1" dirty="0" smtClean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endParaRPr lang="en-US" sz="3000" dirty="0" smtClean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endParaRPr lang="en-US" b="1" dirty="0" smtClean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7033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9316" y="100062"/>
            <a:ext cx="8425339" cy="710952"/>
          </a:xfrm>
        </p:spPr>
        <p:txBody>
          <a:bodyPr>
            <a:normAutofit fontScale="90000"/>
          </a:bodyPr>
          <a:lstStyle/>
          <a:p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Устаревшие </a:t>
            </a:r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теги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Объект 2"/>
          <p:cNvSpPr>
            <a:spLocks noGrp="1"/>
          </p:cNvSpPr>
          <p:nvPr>
            <p:ph idx="1"/>
          </p:nvPr>
        </p:nvSpPr>
        <p:spPr>
          <a:xfrm>
            <a:off x="72232" y="764704"/>
            <a:ext cx="9217248" cy="5400600"/>
          </a:xfrm>
        </p:spPr>
        <p:txBody>
          <a:bodyPr>
            <a:noAutofit/>
          </a:bodyPr>
          <a:lstStyle/>
          <a:p>
            <a:pPr marL="0" indent="457200" algn="just">
              <a:spcBef>
                <a:spcPts val="0"/>
              </a:spcBef>
              <a:buNone/>
            </a:pPr>
            <a:r>
              <a:rPr lang="en-US" sz="36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&lt;apple&gt;          &lt;</a:t>
            </a:r>
            <a:r>
              <a:rPr lang="en-US" sz="3600" b="1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nextid</a:t>
            </a:r>
            <a:r>
              <a:rPr lang="en-US" sz="36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&gt;             &lt;</a:t>
            </a:r>
            <a:r>
              <a:rPr lang="en-US" sz="3600" b="1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tt</a:t>
            </a:r>
            <a:r>
              <a:rPr lang="en-US" sz="36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&gt;</a:t>
            </a:r>
            <a:endParaRPr lang="en-US" sz="3600" b="1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r>
              <a:rPr 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&lt;acronym&gt;       &lt;</a:t>
            </a:r>
            <a:r>
              <a:rPr lang="en-US" b="1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noembed</a:t>
            </a:r>
            <a:r>
              <a:rPr 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&gt;           &lt;u&gt;</a:t>
            </a:r>
            <a:endParaRPr lang="en-US" b="1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r>
              <a:rPr 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&lt;</a:t>
            </a:r>
            <a:r>
              <a:rPr lang="en-US" b="1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bgsound</a:t>
            </a:r>
            <a:r>
              <a:rPr 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&gt;       &lt;plaintext&gt;</a:t>
            </a:r>
          </a:p>
          <a:p>
            <a:pPr marL="0" indent="457200" algn="just">
              <a:spcBef>
                <a:spcPts val="0"/>
              </a:spcBef>
              <a:buNone/>
            </a:pPr>
            <a:r>
              <a:rPr 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&lt;</a:t>
            </a:r>
            <a:r>
              <a:rPr lang="en-US" b="1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dir</a:t>
            </a:r>
            <a:r>
              <a:rPr 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&gt;                 &lt;</a:t>
            </a:r>
            <a:r>
              <a:rPr lang="en-US" b="1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rb</a:t>
            </a:r>
            <a:r>
              <a:rPr 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&gt;</a:t>
            </a:r>
            <a:endParaRPr lang="en-US" b="1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r>
              <a:rPr 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&lt;frame&gt;            &lt;strike&gt;</a:t>
            </a:r>
            <a:endParaRPr lang="en-US" b="1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r>
              <a:rPr 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&lt;frameset&gt;	      &lt;</a:t>
            </a:r>
            <a:r>
              <a:rPr lang="en-US" b="1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basefont</a:t>
            </a:r>
            <a:r>
              <a:rPr 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&gt;</a:t>
            </a:r>
            <a:endParaRPr lang="en-US" b="1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r>
              <a:rPr 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&lt;</a:t>
            </a:r>
            <a:r>
              <a:rPr lang="en-US" b="1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noframe</a:t>
            </a:r>
            <a:r>
              <a:rPr 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&gt;        &lt;big&gt;</a:t>
            </a:r>
            <a:endParaRPr lang="en-US" b="1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r>
              <a:rPr 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&lt;</a:t>
            </a:r>
            <a:r>
              <a:rPr lang="en-US" b="1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isindex</a:t>
            </a:r>
            <a:r>
              <a:rPr 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&gt;          &lt;blink&gt;</a:t>
            </a:r>
            <a:endParaRPr lang="en-US" b="1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r>
              <a:rPr 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&lt;listing&gt;            &lt;center&gt;</a:t>
            </a:r>
            <a:endParaRPr lang="en-US" b="1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r>
              <a:rPr 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&lt;</a:t>
            </a:r>
            <a:r>
              <a:rPr lang="en-US" b="1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xmp</a:t>
            </a:r>
            <a:r>
              <a:rPr 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&gt;               &lt;font&gt;</a:t>
            </a:r>
          </a:p>
          <a:p>
            <a:pPr marL="0" indent="457200" algn="just">
              <a:spcBef>
                <a:spcPts val="0"/>
              </a:spcBef>
              <a:buNone/>
            </a:pPr>
            <a:r>
              <a:rPr 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&lt;marquee&gt;       &lt;</a:t>
            </a:r>
            <a:r>
              <a:rPr lang="en-US" b="1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multicool</a:t>
            </a:r>
            <a:r>
              <a:rPr 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&gt;</a:t>
            </a:r>
          </a:p>
          <a:p>
            <a:pPr marL="0" indent="457200" algn="just">
              <a:spcBef>
                <a:spcPts val="0"/>
              </a:spcBef>
              <a:buNone/>
            </a:pPr>
            <a:r>
              <a:rPr 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&lt;</a:t>
            </a:r>
            <a:r>
              <a:rPr lang="en-US" b="1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nobr</a:t>
            </a:r>
            <a:r>
              <a:rPr 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&gt;              &lt;spacer&gt;</a:t>
            </a:r>
            <a:endParaRPr lang="en-US" b="1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232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9316" y="100062"/>
            <a:ext cx="8425339" cy="710952"/>
          </a:xfrm>
        </p:spPr>
        <p:txBody>
          <a:bodyPr>
            <a:normAutofit fontScale="90000"/>
          </a:bodyPr>
          <a:lstStyle/>
          <a:p>
            <a:r>
              <a:rPr lang="ru-RU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Устаревшие атрибуты</a:t>
            </a:r>
            <a:endParaRPr lang="ru-RU" b="1" dirty="0">
              <a:solidFill>
                <a:srgbClr val="7030A0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731" y="908720"/>
            <a:ext cx="8926510" cy="45020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69374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18256"/>
            <a:ext cx="8425339" cy="1143000"/>
          </a:xfrm>
        </p:spPr>
        <p:txBody>
          <a:bodyPr/>
          <a:lstStyle/>
          <a:p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Атрибуты тега </a:t>
            </a:r>
            <a:r>
              <a:rPr lang="en-US" b="1" dirty="0" err="1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img</a:t>
            </a:r>
            <a:r>
              <a:rPr lang="en-US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и </a:t>
            </a:r>
            <a:r>
              <a:rPr lang="en-US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table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60264" y="1124744"/>
            <a:ext cx="8425339" cy="1584176"/>
          </a:xfrm>
        </p:spPr>
        <p:txBody>
          <a:bodyPr>
            <a:noAutofit/>
          </a:bodyPr>
          <a:lstStyle/>
          <a:p>
            <a:pPr marL="0" indent="457200" algn="just">
              <a:spcBef>
                <a:spcPts val="0"/>
              </a:spcBef>
              <a:buNone/>
            </a:pPr>
            <a:r>
              <a:rPr lang="ru-RU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В </a:t>
            </a:r>
            <a:r>
              <a:rPr lang="ru-RU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HTML5 </a:t>
            </a:r>
            <a:r>
              <a:rPr lang="ru-RU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была прекращена поддержка </a:t>
            </a:r>
            <a:r>
              <a:rPr lang="ru-RU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атрибутов</a:t>
            </a:r>
          </a:p>
          <a:p>
            <a:pPr marL="0" indent="457200" algn="ctr">
              <a:spcBef>
                <a:spcPts val="0"/>
              </a:spcBef>
              <a:buNone/>
            </a:pPr>
            <a:r>
              <a:rPr lang="ru-RU" sz="6600" b="1" i="1" dirty="0" err="1" smtClean="0">
                <a:solidFill>
                  <a:srgbClr val="00B050"/>
                </a:solidFill>
                <a:latin typeface="Arial" pitchFamily="34" charset="0"/>
                <a:cs typeface="Arial" pitchFamily="34" charset="0"/>
              </a:rPr>
              <a:t>align</a:t>
            </a:r>
            <a:r>
              <a:rPr lang="ru-RU" sz="6600" b="1" i="1" dirty="0">
                <a:solidFill>
                  <a:srgbClr val="00B050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ru-RU" sz="6600" b="1" i="1" dirty="0" err="1">
                <a:solidFill>
                  <a:srgbClr val="00B050"/>
                </a:solidFill>
                <a:latin typeface="Arial" pitchFamily="34" charset="0"/>
                <a:cs typeface="Arial" pitchFamily="34" charset="0"/>
              </a:rPr>
              <a:t>border</a:t>
            </a:r>
            <a:r>
              <a:rPr lang="ru-RU" sz="6600" b="1" i="1" dirty="0">
                <a:solidFill>
                  <a:srgbClr val="00B050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ru-RU" sz="6600" b="1" i="1" dirty="0" err="1">
                <a:solidFill>
                  <a:srgbClr val="00B050"/>
                </a:solidFill>
                <a:latin typeface="Arial" pitchFamily="34" charset="0"/>
                <a:cs typeface="Arial" pitchFamily="34" charset="0"/>
              </a:rPr>
              <a:t>hspace</a:t>
            </a:r>
            <a:r>
              <a:rPr lang="ru-RU" sz="6600" b="1" i="1" dirty="0">
                <a:solidFill>
                  <a:srgbClr val="00B050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ru-RU" sz="6600" b="1" i="1" dirty="0" err="1">
                <a:solidFill>
                  <a:srgbClr val="00B050"/>
                </a:solidFill>
                <a:latin typeface="Arial" pitchFamily="34" charset="0"/>
                <a:cs typeface="Arial" pitchFamily="34" charset="0"/>
              </a:rPr>
              <a:t>vspace</a:t>
            </a:r>
            <a:endParaRPr lang="ru-RU" sz="6600" i="1" dirty="0" smtClean="0">
              <a:solidFill>
                <a:srgbClr val="00B050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9428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Атрибуты событий</a:t>
            </a:r>
            <a:endParaRPr lang="ru-RU" b="1" dirty="0">
              <a:solidFill>
                <a:srgbClr val="7030A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88256" y="1279301"/>
            <a:ext cx="8928991" cy="4525963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dirty="0" smtClean="0">
                <a:latin typeface="Arial" pitchFamily="34" charset="0"/>
                <a:cs typeface="Arial" pitchFamily="34" charset="0"/>
              </a:rPr>
              <a:t>Специальные </a:t>
            </a:r>
            <a:r>
              <a:rPr lang="ru-RU" dirty="0">
                <a:latin typeface="Arial" pitchFamily="34" charset="0"/>
                <a:cs typeface="Arial" pitchFamily="34" charset="0"/>
              </a:rPr>
              <a:t>глобальные атрибуты, используемые в тегах для вызова обработчиков событий, написанных на различных языках сценариев таких, как </a:t>
            </a:r>
            <a:r>
              <a:rPr lang="ru-RU" dirty="0" err="1">
                <a:latin typeface="Arial" pitchFamily="34" charset="0"/>
                <a:cs typeface="Arial" pitchFamily="34" charset="0"/>
              </a:rPr>
              <a:t>JavaScript</a:t>
            </a:r>
            <a:r>
              <a:rPr lang="ru-RU" dirty="0">
                <a:latin typeface="Arial" pitchFamily="34" charset="0"/>
                <a:cs typeface="Arial" pitchFamily="34" charset="0"/>
              </a:rPr>
              <a:t> и вызываемых, когда на странице происходит какое-либо действие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.</a:t>
            </a:r>
          </a:p>
          <a:p>
            <a:pPr marL="0" indent="0" algn="just">
              <a:buNone/>
            </a:pPr>
            <a:endParaRPr lang="ru-RU" dirty="0" smtClean="0">
              <a:latin typeface="Arial" pitchFamily="34" charset="0"/>
              <a:cs typeface="Arial" pitchFamily="34" charset="0"/>
            </a:endParaRPr>
          </a:p>
          <a:p>
            <a:pPr marL="0" indent="0" algn="ctr">
              <a:buNone/>
            </a:pPr>
            <a:r>
              <a:rPr lang="en-US" sz="2800" b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https://</a:t>
            </a:r>
            <a:r>
              <a:rPr lang="en-US" sz="28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wm-school.ru/tags/ref_eventattributes.html</a:t>
            </a:r>
            <a:endParaRPr lang="ru-RU" sz="2800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9846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27384"/>
            <a:ext cx="8425339" cy="710952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P.S.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2232" y="764704"/>
            <a:ext cx="9217248" cy="5400600"/>
          </a:xfrm>
        </p:spPr>
        <p:txBody>
          <a:bodyPr>
            <a:noAutofit/>
          </a:bodyPr>
          <a:lstStyle/>
          <a:p>
            <a:pPr marL="0" indent="457200" algn="just">
              <a:spcBef>
                <a:spcPts val="0"/>
              </a:spcBef>
              <a:buNone/>
            </a:pPr>
            <a:r>
              <a:rPr lang="en-US" sz="36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div</a:t>
            </a:r>
            <a:r>
              <a:rPr lang="ru-RU" sz="36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является универсальным блочным элементом и предназначен для группирования элементов документа с целью изменения вида содержимого через стили</a:t>
            </a:r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span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является строчным элементом и предназначен для выделения отдельных строк, символов или других строчных элементов для дальнейшего изменения их оформления с помощью стилей, либо для манипулирования ими при помощи </a:t>
            </a:r>
            <a:r>
              <a:rPr lang="ru-RU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Javascript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</a:p>
          <a:p>
            <a:pPr marL="0" indent="457200" algn="just">
              <a:spcBef>
                <a:spcPts val="0"/>
              </a:spcBef>
              <a:buNone/>
            </a:pPr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1388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27384"/>
            <a:ext cx="8425339" cy="710952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P.S.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2232" y="764704"/>
            <a:ext cx="9217248" cy="5400600"/>
          </a:xfrm>
        </p:spPr>
        <p:txBody>
          <a:bodyPr>
            <a:noAutofit/>
          </a:bodyPr>
          <a:lstStyle/>
          <a:p>
            <a:pPr marL="0" indent="457200" algn="just">
              <a:spcBef>
                <a:spcPts val="0"/>
              </a:spcBef>
              <a:buNone/>
            </a:pP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Избавьтесь от элемента </a:t>
            </a:r>
            <a:r>
              <a:rPr lang="ru-RU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font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для управления форматированием текста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Не используйте элементы </a:t>
            </a:r>
            <a:r>
              <a:rPr lang="ru-RU" b="1" dirty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b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и </a:t>
            </a:r>
            <a:r>
              <a:rPr lang="ru-RU" b="1" dirty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i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для изменения начертания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шрифта</a:t>
            </a:r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Не пользуйтесь элементом </a:t>
            </a:r>
            <a:r>
              <a:rPr lang="en-US" b="1" dirty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&lt;</a:t>
            </a:r>
            <a:r>
              <a:rPr lang="ru-RU" b="1" dirty="0" err="1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table</a:t>
            </a:r>
            <a:r>
              <a:rPr lang="en-US" b="1" dirty="0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&gt;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для компоновки макета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страницы</a:t>
            </a:r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Не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используйте часто элемент </a:t>
            </a:r>
            <a:r>
              <a:rPr lang="ru-RU" b="1" dirty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&lt;</a:t>
            </a:r>
            <a:r>
              <a:rPr lang="en-US" b="1" dirty="0" err="1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br</a:t>
            </a:r>
            <a:r>
              <a:rPr lang="en-US" b="1" dirty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b="1" dirty="0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/&gt;</a:t>
            </a:r>
            <a:endParaRPr lang="ru-RU" b="1" dirty="0" smtClean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9256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27384"/>
            <a:ext cx="8425339" cy="710952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P.S.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2232" y="764704"/>
            <a:ext cx="9217248" cy="5400600"/>
          </a:xfrm>
        </p:spPr>
        <p:txBody>
          <a:bodyPr>
            <a:noAutofit/>
          </a:bodyPr>
          <a:lstStyle/>
          <a:p>
            <a:pPr marL="0" indent="457200" algn="just">
              <a:spcBef>
                <a:spcPts val="0"/>
              </a:spcBef>
              <a:buNone/>
            </a:pP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Если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вы хотите включить цитату в виде отрывка текста с другого сайта, чьего-либо высказывания и др., используйте элемент </a:t>
            </a:r>
            <a:r>
              <a:rPr lang="ru-RU" b="1" dirty="0" err="1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blockquote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для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длинного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контекста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(высказываний) и элемент </a:t>
            </a:r>
            <a:r>
              <a:rPr lang="ru-RU" b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q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— для вставки краткой цитаты в более длинный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абзац</a:t>
            </a:r>
          </a:p>
          <a:p>
            <a:pPr marL="0" indent="457200" algn="just">
              <a:spcBef>
                <a:spcPts val="0"/>
              </a:spcBef>
              <a:buNone/>
            </a:pP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Если нет HTML-элемента, соответствующего контенту, который вы хотите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выделить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на странице для придания ему определенного внешнего вида, то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пользуйтесь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элементами </a:t>
            </a:r>
            <a:r>
              <a:rPr lang="ru-RU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div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и </a:t>
            </a:r>
            <a:r>
              <a:rPr lang="ru-RU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span</a:t>
            </a:r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025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27384"/>
            <a:ext cx="8425339" cy="710952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P.S.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2232" y="764704"/>
            <a:ext cx="9217248" cy="5400600"/>
          </a:xfrm>
        </p:spPr>
        <p:txBody>
          <a:bodyPr>
            <a:noAutofit/>
          </a:bodyPr>
          <a:lstStyle/>
          <a:p>
            <a:pPr marL="0" indent="457200" algn="just">
              <a:spcBef>
                <a:spcPts val="0"/>
              </a:spcBef>
              <a:buNone/>
            </a:pP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Не злоупотребляйте элементом </a:t>
            </a:r>
            <a:r>
              <a:rPr lang="en-US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div</a:t>
            </a:r>
            <a:endParaRPr lang="ru-RU" b="1" dirty="0" smtClean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Никогда не забывайте указывать закрывающие теги HTML-элементов. </a:t>
            </a:r>
            <a:r>
              <a:rPr lang="ru-RU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Откры-вающий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тег &lt;p&gt; требует соответствующего ему закрывающего тега &lt;/p&gt;, как и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любые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другие элементы, за исключением одиночных, например &lt;</a:t>
            </a:r>
            <a:r>
              <a:rPr lang="ru-RU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br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/&gt;и &lt;</a:t>
            </a:r>
            <a:r>
              <a:rPr lang="ru-RU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img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/&gt;</a:t>
            </a:r>
          </a:p>
          <a:p>
            <a:pPr marL="0" indent="457200" algn="just">
              <a:spcBef>
                <a:spcPts val="0"/>
              </a:spcBef>
              <a:buNone/>
            </a:pP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Проверяйте синтаксис своих веб-страниц с помощью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W3C-валидатор</a:t>
            </a:r>
          </a:p>
          <a:p>
            <a:pPr marL="0" indent="457200" algn="ctr">
              <a:spcBef>
                <a:spcPts val="0"/>
              </a:spcBef>
              <a:buNone/>
            </a:pP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b="1" i="1" dirty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https://validator.w3.org/</a:t>
            </a:r>
            <a:endParaRPr lang="en-US" b="1" i="1" dirty="0" smtClean="0">
              <a:solidFill>
                <a:srgbClr val="C00000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7948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27384"/>
            <a:ext cx="8425339" cy="710952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P.S.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-647848" y="1916832"/>
            <a:ext cx="10153128" cy="720080"/>
          </a:xfrm>
        </p:spPr>
        <p:txBody>
          <a:bodyPr>
            <a:noAutofit/>
          </a:bodyPr>
          <a:lstStyle/>
          <a:p>
            <a:pPr marL="0" indent="457200" algn="ctr">
              <a:spcBef>
                <a:spcPts val="0"/>
              </a:spcBef>
              <a:buNone/>
            </a:pPr>
            <a:r>
              <a:rPr lang="en-US" sz="3400" b="1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&lt;!--</a:t>
            </a:r>
            <a:r>
              <a:rPr lang="ru-RU" sz="3400" b="1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Не забываем добавлять </a:t>
            </a:r>
            <a:r>
              <a:rPr lang="ru-RU" sz="3400" b="1" dirty="0" err="1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коментарии</a:t>
            </a:r>
            <a:r>
              <a:rPr lang="en-US" sz="3400" b="1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--&gt; </a:t>
            </a:r>
          </a:p>
        </p:txBody>
      </p:sp>
    </p:spTree>
    <p:extLst>
      <p:ext uri="{BB962C8B-B14F-4D97-AF65-F5344CB8AC3E}">
        <p14:creationId xmlns:p14="http://schemas.microsoft.com/office/powerpoint/2010/main" val="845715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27384"/>
            <a:ext cx="8425339" cy="1143000"/>
          </a:xfrm>
        </p:spPr>
        <p:txBody>
          <a:bodyPr/>
          <a:lstStyle/>
          <a:p>
            <a:r>
              <a:rPr lang="ru-RU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Атрибуты тега </a:t>
            </a:r>
            <a:r>
              <a:rPr lang="en-US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link</a:t>
            </a:r>
            <a:endParaRPr lang="ru-RU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88257" y="908720"/>
            <a:ext cx="8712968" cy="4525963"/>
          </a:xfrm>
        </p:spPr>
        <p:txBody>
          <a:bodyPr>
            <a:normAutofit lnSpcReduction="10000"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ru-RU" sz="2800" b="1" dirty="0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Атрибут </a:t>
            </a:r>
            <a:r>
              <a:rPr lang="en-US" sz="2800" b="1" dirty="0" err="1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href</a:t>
            </a:r>
            <a:endParaRPr lang="en-US" sz="2800" b="1" dirty="0" smtClean="0">
              <a:solidFill>
                <a:srgbClr val="7030A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spcBef>
                <a:spcPts val="0"/>
              </a:spcBef>
              <a:buNone/>
            </a:pPr>
            <a:r>
              <a:rPr lang="ru-RU" sz="2400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от англ. "</a:t>
            </a:r>
            <a:r>
              <a:rPr lang="en-US" sz="2400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hypertext reference" ‒ «</a:t>
            </a:r>
            <a:r>
              <a:rPr lang="ru-RU" sz="2400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гипертекстовая ссылка»</a:t>
            </a:r>
            <a:endParaRPr lang="en-US" sz="2400" dirty="0" smtClean="0">
              <a:solidFill>
                <a:srgbClr val="7030A0"/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spcBef>
                <a:spcPts val="600"/>
              </a:spcBef>
              <a:buNone/>
            </a:pPr>
            <a:r>
              <a:rPr lang="ru-RU" sz="24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Указывает местоположение внешнего ресурса или файла. </a:t>
            </a:r>
          </a:p>
          <a:p>
            <a:pPr marL="0" indent="0" algn="ctr">
              <a:spcBef>
                <a:spcPts val="600"/>
              </a:spcBef>
              <a:buNone/>
            </a:pPr>
            <a:r>
              <a:rPr lang="ru-RU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Атрибут </a:t>
            </a:r>
            <a:r>
              <a:rPr lang="en-US" b="1" dirty="0" err="1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rel</a:t>
            </a:r>
            <a:endParaRPr lang="ru-RU" b="1" dirty="0" smtClean="0">
              <a:solidFill>
                <a:srgbClr val="7030A0"/>
              </a:solidFill>
              <a:latin typeface="Arial" pitchFamily="34" charset="0"/>
              <a:cs typeface="Arial" pitchFamily="34" charset="0"/>
            </a:endParaRPr>
          </a:p>
          <a:p>
            <a:pPr marL="0" indent="0" algn="ctr">
              <a:spcBef>
                <a:spcPts val="600"/>
              </a:spcBef>
              <a:buNone/>
            </a:pPr>
            <a:r>
              <a:rPr lang="ru-RU" sz="2800" dirty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от англ. </a:t>
            </a:r>
            <a:r>
              <a:rPr lang="ru-RU" sz="2800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“</a:t>
            </a:r>
            <a:r>
              <a:rPr lang="en-US" sz="2800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relation" ‒ «</a:t>
            </a:r>
            <a:r>
              <a:rPr lang="ru-RU" sz="2800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отношение»</a:t>
            </a:r>
            <a:endParaRPr lang="en-US" sz="2800" b="1" dirty="0">
              <a:solidFill>
                <a:srgbClr val="7030A0"/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spcBef>
                <a:spcPts val="600"/>
              </a:spcBef>
              <a:buNone/>
            </a:pPr>
            <a:r>
              <a:rPr lang="ru-RU" sz="24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Определяет, чем для нашего документа является подключаемый файл</a:t>
            </a:r>
          </a:p>
          <a:p>
            <a:pPr marL="0" indent="457200" algn="just">
              <a:spcBef>
                <a:spcPts val="600"/>
              </a:spcBef>
              <a:buNone/>
            </a:pPr>
            <a:endParaRPr lang="ru-RU" sz="2400" b="1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ctr">
              <a:spcBef>
                <a:spcPts val="600"/>
              </a:spcBef>
              <a:buNone/>
            </a:pPr>
            <a:r>
              <a:rPr lang="en-US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&lt;link </a:t>
            </a:r>
            <a:r>
              <a:rPr lang="en-US" b="1" dirty="0" err="1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href</a:t>
            </a:r>
            <a:r>
              <a:rPr lang="en-US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="style.css" </a:t>
            </a:r>
            <a:r>
              <a:rPr lang="en-US" b="1" dirty="0" err="1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</a:t>
            </a:r>
            <a:r>
              <a:rPr lang="en-US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=“</a:t>
            </a:r>
            <a:r>
              <a:rPr lang="en-US" b="1" dirty="0" err="1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stylesheet</a:t>
            </a:r>
            <a:r>
              <a:rPr lang="en-US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“&gt;</a:t>
            </a:r>
            <a:endParaRPr lang="ru-RU" b="1" dirty="0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7350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27384"/>
            <a:ext cx="8425339" cy="1143000"/>
          </a:xfrm>
        </p:spPr>
        <p:txBody>
          <a:bodyPr/>
          <a:lstStyle/>
          <a:p>
            <a:r>
              <a:rPr lang="ru-RU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Атрибуты тега </a:t>
            </a:r>
            <a:r>
              <a:rPr lang="en-US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meta</a:t>
            </a:r>
            <a:endParaRPr lang="ru-RU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88257" y="908720"/>
            <a:ext cx="8712968" cy="4525963"/>
          </a:xfrm>
        </p:spPr>
        <p:txBody>
          <a:bodyPr>
            <a:norm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ru-RU" b="1" dirty="0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Атрибут </a:t>
            </a:r>
            <a:r>
              <a:rPr lang="en-US" b="1" dirty="0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charset</a:t>
            </a:r>
          </a:p>
          <a:p>
            <a:pPr marL="0" indent="457200" algn="just">
              <a:spcBef>
                <a:spcPts val="600"/>
              </a:spcBef>
              <a:buNone/>
            </a:pPr>
            <a:r>
              <a:rPr lang="ru-RU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Определяет кодировку документа</a:t>
            </a:r>
            <a:endParaRPr lang="ru-RU" b="1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0" algn="ctr">
              <a:spcBef>
                <a:spcPts val="600"/>
              </a:spcBef>
              <a:buNone/>
            </a:pPr>
            <a:r>
              <a:rPr lang="en-US" b="1" dirty="0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&lt;meta charset="utf-8"&gt;</a:t>
            </a:r>
          </a:p>
          <a:p>
            <a:pPr marL="0" indent="0" algn="ctr">
              <a:spcBef>
                <a:spcPts val="600"/>
              </a:spcBef>
              <a:buNone/>
            </a:pPr>
            <a:r>
              <a:rPr lang="ru-RU" b="1" dirty="0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Атрибут</a:t>
            </a:r>
            <a:r>
              <a:rPr lang="en-US" b="1" dirty="0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http-</a:t>
            </a:r>
            <a:r>
              <a:rPr lang="en-US" b="1" dirty="0" err="1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equiv</a:t>
            </a:r>
            <a:endParaRPr lang="en-US" b="1" dirty="0" smtClean="0">
              <a:solidFill>
                <a:srgbClr val="7030A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just">
              <a:spcBef>
                <a:spcPts val="600"/>
              </a:spcBef>
              <a:buNone/>
            </a:pPr>
            <a:r>
              <a:rPr lang="ru-RU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Управляет </a:t>
            </a:r>
            <a:r>
              <a:rPr lang="ru-RU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действиями браузеров и используются для формирования информации, выдаваемой обычными </a:t>
            </a:r>
            <a:r>
              <a:rPr lang="ru-RU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</a:t>
            </a:r>
            <a:r>
              <a:rPr lang="ru-RU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-заголовками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endParaRPr lang="ru-RU" b="1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3604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27384"/>
            <a:ext cx="8425339" cy="1143000"/>
          </a:xfrm>
        </p:spPr>
        <p:txBody>
          <a:bodyPr/>
          <a:lstStyle/>
          <a:p>
            <a:r>
              <a:rPr lang="ru-RU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Атрибуты тега </a:t>
            </a:r>
            <a:r>
              <a:rPr lang="en-US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meta</a:t>
            </a:r>
            <a:endParaRPr lang="ru-RU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88257" y="908721"/>
            <a:ext cx="8712968" cy="4176464"/>
          </a:xfrm>
        </p:spPr>
        <p:txBody>
          <a:bodyPr>
            <a:noAutofit/>
          </a:bodyPr>
          <a:lstStyle/>
          <a:p>
            <a:pPr marL="0" indent="0" algn="ctr">
              <a:spcBef>
                <a:spcPts val="600"/>
              </a:spcBef>
              <a:buNone/>
            </a:pPr>
            <a:r>
              <a:rPr lang="ru-RU" b="1" dirty="0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Значения атрибута</a:t>
            </a:r>
            <a:r>
              <a:rPr lang="en-US" b="1" dirty="0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http-</a:t>
            </a:r>
            <a:r>
              <a:rPr lang="en-US" b="1" dirty="0" err="1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equiv</a:t>
            </a:r>
            <a:endParaRPr lang="ru-RU" b="1" dirty="0" smtClean="0">
              <a:solidFill>
                <a:srgbClr val="7030A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just">
              <a:spcBef>
                <a:spcPts val="600"/>
              </a:spcBef>
              <a:buNone/>
            </a:pPr>
            <a:r>
              <a:rPr lang="ru-RU" sz="3000" b="1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Content-Type</a:t>
            </a:r>
            <a:r>
              <a:rPr lang="ru-RU" sz="3000" b="1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3000" b="1" dirty="0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3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тип </a:t>
            </a:r>
            <a:r>
              <a:rPr lang="ru-RU" sz="30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кодировки </a:t>
            </a:r>
            <a:r>
              <a:rPr lang="ru-RU" sz="3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документа</a:t>
            </a:r>
            <a:endParaRPr lang="ru-RU" sz="3000" dirty="0">
              <a:solidFill>
                <a:srgbClr val="7030A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just">
              <a:spcBef>
                <a:spcPts val="600"/>
              </a:spcBef>
              <a:buNone/>
            </a:pPr>
            <a:r>
              <a:rPr lang="ru-RU" sz="3000" b="1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expires</a:t>
            </a:r>
            <a:r>
              <a:rPr lang="ru-RU" sz="30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3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устанавливает </a:t>
            </a:r>
            <a:r>
              <a:rPr lang="ru-RU" sz="30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дату и время, после которой информация в документе будет считаться </a:t>
            </a:r>
            <a:r>
              <a:rPr lang="ru-RU" sz="3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устаревшей</a:t>
            </a:r>
            <a:endParaRPr lang="ru-RU" sz="3000" b="1" dirty="0">
              <a:solidFill>
                <a:srgbClr val="7030A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just">
              <a:spcBef>
                <a:spcPts val="600"/>
              </a:spcBef>
              <a:buNone/>
            </a:pPr>
            <a:r>
              <a:rPr lang="en-US" sz="30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ru-RU" sz="3000" b="1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ragma</a:t>
            </a:r>
            <a:r>
              <a:rPr lang="ru-RU" sz="3000" b="1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3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способ </a:t>
            </a:r>
            <a:r>
              <a:rPr lang="ru-RU" sz="30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кэширования </a:t>
            </a:r>
            <a:r>
              <a:rPr lang="ru-RU" sz="3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документа</a:t>
            </a:r>
            <a:endParaRPr lang="ru-RU" sz="3000" dirty="0">
              <a:solidFill>
                <a:srgbClr val="7030A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just">
              <a:spcBef>
                <a:spcPts val="600"/>
              </a:spcBef>
              <a:buNone/>
            </a:pPr>
            <a:r>
              <a:rPr lang="ru-RU" sz="3000" b="1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refresh</a:t>
            </a:r>
            <a:r>
              <a:rPr lang="ru-RU" sz="3000" b="1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3000" dirty="0">
                <a:latin typeface="Arial" pitchFamily="34" charset="0"/>
                <a:cs typeface="Arial" pitchFamily="34" charset="0"/>
              </a:rPr>
              <a:t>указывает время в секундах до перезагрузки страницы или время до перенаправления на другую </a:t>
            </a:r>
            <a:r>
              <a:rPr lang="ru-RU" sz="3000" dirty="0" smtClean="0">
                <a:latin typeface="Arial" pitchFamily="34" charset="0"/>
                <a:cs typeface="Arial" pitchFamily="34" charset="0"/>
              </a:rPr>
              <a:t>страницу</a:t>
            </a:r>
          </a:p>
          <a:p>
            <a:pPr marL="0" indent="457200" algn="just">
              <a:spcBef>
                <a:spcPts val="600"/>
              </a:spcBef>
              <a:buNone/>
            </a:pPr>
            <a:endParaRPr lang="en-US" sz="3000" b="1" dirty="0" smtClean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1634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27384"/>
            <a:ext cx="8425339" cy="1143000"/>
          </a:xfrm>
        </p:spPr>
        <p:txBody>
          <a:bodyPr/>
          <a:lstStyle/>
          <a:p>
            <a:r>
              <a:rPr lang="ru-RU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Атрибуты тега </a:t>
            </a:r>
            <a:r>
              <a:rPr lang="en-US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meta</a:t>
            </a:r>
            <a:endParaRPr lang="ru-RU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-287808" y="908721"/>
            <a:ext cx="9505056" cy="4176464"/>
          </a:xfrm>
        </p:spPr>
        <p:txBody>
          <a:bodyPr>
            <a:noAutofit/>
          </a:bodyPr>
          <a:lstStyle/>
          <a:p>
            <a:pPr marL="0" indent="0" algn="ctr">
              <a:spcBef>
                <a:spcPts val="600"/>
              </a:spcBef>
              <a:buNone/>
            </a:pPr>
            <a:r>
              <a:rPr lang="ru-RU" b="1" dirty="0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Значения атрибута</a:t>
            </a:r>
            <a:r>
              <a:rPr lang="en-US" b="1" dirty="0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http-</a:t>
            </a:r>
            <a:r>
              <a:rPr lang="en-US" b="1" dirty="0" err="1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equiv</a:t>
            </a:r>
            <a:endParaRPr lang="ru-RU" b="1" dirty="0" smtClean="0">
              <a:solidFill>
                <a:srgbClr val="7030A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ctr">
              <a:spcBef>
                <a:spcPts val="600"/>
              </a:spcBef>
              <a:buNone/>
            </a:pPr>
            <a:r>
              <a:rPr lang="en-US" sz="2800" dirty="0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&lt;meta http-</a:t>
            </a:r>
            <a:r>
              <a:rPr lang="en-US" sz="2800" dirty="0" err="1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equiv</a:t>
            </a:r>
            <a:r>
              <a:rPr lang="en-US" sz="2800" dirty="0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="Content-Type" content="text/html; charset=utf-8"&gt;</a:t>
            </a:r>
            <a:endParaRPr lang="ru-RU" sz="2800" dirty="0" smtClean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ctr">
              <a:spcBef>
                <a:spcPts val="600"/>
              </a:spcBef>
              <a:buNone/>
            </a:pPr>
            <a:endParaRPr lang="ru-RU" sz="2800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ctr">
              <a:spcBef>
                <a:spcPts val="600"/>
              </a:spcBef>
              <a:buNone/>
            </a:pPr>
            <a:r>
              <a:rPr lang="en-US" sz="2800" dirty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&lt;meta http-</a:t>
            </a:r>
            <a:r>
              <a:rPr lang="en-US" sz="2800" dirty="0" err="1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equiv</a:t>
            </a:r>
            <a:r>
              <a:rPr lang="en-US" sz="2800" dirty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="expires" content="Sun, 01 Jan 2013 07:01:00 GMT</a:t>
            </a:r>
            <a:r>
              <a:rPr lang="en-US" sz="2800" dirty="0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"&gt;</a:t>
            </a:r>
            <a:endParaRPr lang="ru-RU" sz="2800" dirty="0" smtClean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ctr">
              <a:spcBef>
                <a:spcPts val="600"/>
              </a:spcBef>
              <a:buNone/>
            </a:pPr>
            <a:endParaRPr lang="en-US" sz="2800" dirty="0" smtClean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ctr">
              <a:spcBef>
                <a:spcPts val="600"/>
              </a:spcBef>
              <a:buNone/>
            </a:pPr>
            <a:r>
              <a:rPr lang="ru-RU" b="1" dirty="0" smtClean="0">
                <a:solidFill>
                  <a:schemeClr val="accent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Обновление страницы через 10 секунд</a:t>
            </a:r>
            <a:endParaRPr lang="en-US" b="1" dirty="0">
              <a:solidFill>
                <a:schemeClr val="accent2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ctr">
              <a:spcBef>
                <a:spcPts val="600"/>
              </a:spcBef>
              <a:buNone/>
            </a:pPr>
            <a:r>
              <a:rPr lang="en-US" b="1" dirty="0" smtClean="0">
                <a:solidFill>
                  <a:srgbClr val="00B0F0"/>
                </a:solidFill>
                <a:latin typeface="Arial" pitchFamily="34" charset="0"/>
                <a:cs typeface="Arial" pitchFamily="34" charset="0"/>
              </a:rPr>
              <a:t>&lt;</a:t>
            </a:r>
            <a:r>
              <a:rPr lang="en-US" b="1" dirty="0">
                <a:solidFill>
                  <a:srgbClr val="00B0F0"/>
                </a:solidFill>
                <a:latin typeface="Arial" pitchFamily="34" charset="0"/>
                <a:cs typeface="Arial" pitchFamily="34" charset="0"/>
              </a:rPr>
              <a:t>meta http-</a:t>
            </a:r>
            <a:r>
              <a:rPr lang="en-US" b="1" dirty="0" err="1">
                <a:solidFill>
                  <a:srgbClr val="00B0F0"/>
                </a:solidFill>
                <a:latin typeface="Arial" pitchFamily="34" charset="0"/>
                <a:cs typeface="Arial" pitchFamily="34" charset="0"/>
              </a:rPr>
              <a:t>equiv</a:t>
            </a:r>
            <a:r>
              <a:rPr lang="en-US" b="1" dirty="0">
                <a:solidFill>
                  <a:srgbClr val="00B0F0"/>
                </a:solidFill>
                <a:latin typeface="Arial" pitchFamily="34" charset="0"/>
                <a:cs typeface="Arial" pitchFamily="34" charset="0"/>
              </a:rPr>
              <a:t>="refresh" content="10"&gt;</a:t>
            </a:r>
          </a:p>
          <a:p>
            <a:pPr marL="0" indent="457200" algn="ctr">
              <a:spcBef>
                <a:spcPts val="600"/>
              </a:spcBef>
              <a:buNone/>
            </a:pPr>
            <a:endParaRPr lang="ru-RU" sz="2800" b="1" dirty="0" smtClean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spcBef>
                <a:spcPts val="600"/>
              </a:spcBef>
              <a:buNone/>
            </a:pPr>
            <a:endParaRPr lang="en-US" sz="3000" b="1" dirty="0" smtClean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9714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32272" y="260648"/>
            <a:ext cx="8425339" cy="1143000"/>
          </a:xfrm>
        </p:spPr>
        <p:txBody>
          <a:bodyPr/>
          <a:lstStyle/>
          <a:p>
            <a:r>
              <a:rPr lang="ru-RU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Атрибуты тега </a:t>
            </a:r>
            <a:r>
              <a:rPr lang="en-US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meta</a:t>
            </a:r>
            <a:endParaRPr lang="ru-RU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-287808" y="1484784"/>
            <a:ext cx="9505056" cy="1584175"/>
          </a:xfrm>
        </p:spPr>
        <p:txBody>
          <a:bodyPr>
            <a:noAutofit/>
          </a:bodyPr>
          <a:lstStyle/>
          <a:p>
            <a:pPr marL="0" indent="0" algn="ctr">
              <a:spcBef>
                <a:spcPts val="600"/>
              </a:spcBef>
              <a:buNone/>
            </a:pPr>
            <a:r>
              <a:rPr lang="ru-RU" b="1" dirty="0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Значения атрибута</a:t>
            </a:r>
            <a:r>
              <a:rPr lang="en-US" b="1" dirty="0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http-</a:t>
            </a:r>
            <a:r>
              <a:rPr lang="en-US" b="1" dirty="0" err="1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equiv</a:t>
            </a:r>
            <a:endParaRPr lang="ru-RU" b="1" dirty="0" smtClean="0">
              <a:solidFill>
                <a:srgbClr val="7030A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ctr">
              <a:spcBef>
                <a:spcPts val="600"/>
              </a:spcBef>
              <a:buNone/>
            </a:pPr>
            <a:r>
              <a:rPr lang="en-US" sz="2800" dirty="0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&lt;meta http-</a:t>
            </a:r>
            <a:r>
              <a:rPr lang="en-US" sz="2800" dirty="0" err="1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equiv</a:t>
            </a:r>
            <a:r>
              <a:rPr lang="en-US" sz="2800" dirty="0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=“X-UA-Compatible" content=“IE-edge"&gt;</a:t>
            </a:r>
            <a:endParaRPr lang="ru-RU" sz="2800" b="1" dirty="0" smtClean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spcBef>
                <a:spcPts val="600"/>
              </a:spcBef>
              <a:buNone/>
            </a:pPr>
            <a:endParaRPr lang="en-US" sz="3000" b="1" dirty="0" smtClean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3129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27384"/>
            <a:ext cx="8425339" cy="1143000"/>
          </a:xfrm>
        </p:spPr>
        <p:txBody>
          <a:bodyPr/>
          <a:lstStyle/>
          <a:p>
            <a:r>
              <a:rPr lang="ru-RU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Атрибуты тега </a:t>
            </a:r>
            <a:r>
              <a:rPr lang="en-US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meta</a:t>
            </a:r>
            <a:endParaRPr lang="ru-RU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88257" y="908721"/>
            <a:ext cx="8712968" cy="4176464"/>
          </a:xfrm>
        </p:spPr>
        <p:txBody>
          <a:bodyPr>
            <a:noAutofit/>
          </a:bodyPr>
          <a:lstStyle/>
          <a:p>
            <a:pPr marL="0" indent="0" algn="ctr">
              <a:spcBef>
                <a:spcPts val="600"/>
              </a:spcBef>
              <a:buNone/>
            </a:pPr>
            <a:r>
              <a:rPr lang="ru-RU" b="1" dirty="0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Атрибут </a:t>
            </a:r>
            <a:r>
              <a:rPr lang="en-US" b="1" dirty="0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ru-RU" b="1" dirty="0" smtClean="0">
              <a:solidFill>
                <a:srgbClr val="7030A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just">
              <a:spcBef>
                <a:spcPts val="600"/>
              </a:spcBef>
              <a:buNone/>
            </a:pPr>
            <a:r>
              <a:rPr lang="ru-RU" sz="2800" dirty="0">
                <a:latin typeface="Arial" pitchFamily="34" charset="0"/>
                <a:cs typeface="Arial" pitchFamily="34" charset="0"/>
              </a:rPr>
              <a:t>Определяет название метаданных. Данный атрибут используется совместно с атрибутом </a:t>
            </a:r>
            <a:r>
              <a:rPr lang="ru-RU" sz="2800" b="1" i="1" dirty="0" err="1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content</a:t>
            </a:r>
            <a:r>
              <a:rPr lang="en-US" sz="2800" dirty="0" smtClean="0">
                <a:latin typeface="Arial" pitchFamily="34" charset="0"/>
                <a:cs typeface="Arial" pitchFamily="34" charset="0"/>
              </a:rPr>
              <a:t>. </a:t>
            </a:r>
            <a:r>
              <a:rPr lang="ru-RU" sz="2800" dirty="0">
                <a:latin typeface="Arial" pitchFamily="34" charset="0"/>
                <a:cs typeface="Arial" pitchFamily="34" charset="0"/>
              </a:rPr>
              <a:t> </a:t>
            </a:r>
            <a:endParaRPr lang="en-US" sz="2800" dirty="0" smtClean="0">
              <a:latin typeface="Arial" pitchFamily="34" charset="0"/>
              <a:cs typeface="Arial" pitchFamily="34" charset="0"/>
            </a:endParaRPr>
          </a:p>
          <a:p>
            <a:pPr marL="0" indent="457200" algn="just">
              <a:spcBef>
                <a:spcPts val="600"/>
              </a:spcBef>
              <a:buNone/>
            </a:pPr>
            <a:r>
              <a:rPr lang="ru-RU" sz="2800" dirty="0" smtClean="0">
                <a:latin typeface="Arial" pitchFamily="34" charset="0"/>
                <a:cs typeface="Arial" pitchFamily="34" charset="0"/>
              </a:rPr>
              <a:t>Не может быть использован одновременно с атрибутом </a:t>
            </a:r>
            <a:r>
              <a:rPr lang="en-US" sz="2800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http-</a:t>
            </a:r>
            <a:r>
              <a:rPr lang="en-US" sz="2800" b="1" dirty="0" err="1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equiv</a:t>
            </a:r>
            <a:endParaRPr lang="en-US" sz="3000" b="1" dirty="0" smtClean="0">
              <a:solidFill>
                <a:srgbClr val="7030A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5019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27384"/>
            <a:ext cx="8425339" cy="1143000"/>
          </a:xfrm>
        </p:spPr>
        <p:txBody>
          <a:bodyPr/>
          <a:lstStyle/>
          <a:p>
            <a:r>
              <a:rPr lang="ru-RU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Атрибуты тега </a:t>
            </a:r>
            <a:r>
              <a:rPr lang="en-US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meta</a:t>
            </a:r>
            <a:endParaRPr lang="ru-RU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60264" y="908720"/>
            <a:ext cx="8496944" cy="5256583"/>
          </a:xfrm>
        </p:spPr>
        <p:txBody>
          <a:bodyPr>
            <a:noAutofit/>
          </a:bodyPr>
          <a:lstStyle/>
          <a:p>
            <a:pPr marL="0" indent="0" algn="ctr">
              <a:spcBef>
                <a:spcPts val="600"/>
              </a:spcBef>
              <a:buNone/>
            </a:pPr>
            <a:r>
              <a:rPr lang="ru-RU" b="1" dirty="0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Значения атрибута</a:t>
            </a:r>
            <a:r>
              <a:rPr lang="en-US" b="1" dirty="0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name</a:t>
            </a:r>
            <a:endParaRPr lang="ru-RU" b="1" dirty="0" smtClean="0">
              <a:solidFill>
                <a:srgbClr val="7030A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just">
              <a:spcBef>
                <a:spcPts val="600"/>
              </a:spcBef>
              <a:buNone/>
            </a:pPr>
            <a:r>
              <a:rPr lang="ru-RU" sz="2800" b="1" dirty="0" err="1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application-name</a:t>
            </a:r>
            <a:r>
              <a:rPr lang="en-US" sz="2800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ru-RU" sz="2800" dirty="0" smtClean="0">
                <a:latin typeface="Arial" pitchFamily="34" charset="0"/>
                <a:cs typeface="Arial" pitchFamily="34" charset="0"/>
              </a:rPr>
              <a:t>указывает </a:t>
            </a:r>
            <a:r>
              <a:rPr lang="ru-RU" sz="2800" dirty="0">
                <a:latin typeface="Arial" pitchFamily="34" charset="0"/>
                <a:cs typeface="Arial" pitchFamily="34" charset="0"/>
              </a:rPr>
              <a:t>название </a:t>
            </a:r>
            <a:r>
              <a:rPr lang="ru-RU" sz="2800" dirty="0" smtClean="0">
                <a:latin typeface="Arial" pitchFamily="34" charset="0"/>
                <a:cs typeface="Arial" pitchFamily="34" charset="0"/>
              </a:rPr>
              <a:t>веб-приложения,</a:t>
            </a:r>
            <a:r>
              <a:rPr lang="en-US" sz="2800" dirty="0">
                <a:latin typeface="Arial" pitchFamily="34" charset="0"/>
                <a:cs typeface="Arial" pitchFamily="34" charset="0"/>
              </a:rPr>
              <a:t> </a:t>
            </a:r>
            <a:r>
              <a:rPr lang="ru-RU" sz="2800" dirty="0" smtClean="0">
                <a:latin typeface="Arial" pitchFamily="34" charset="0"/>
                <a:cs typeface="Arial" pitchFamily="34" charset="0"/>
              </a:rPr>
              <a:t>используемого на странице</a:t>
            </a:r>
            <a:endParaRPr lang="en-US" sz="2800" dirty="0" smtClean="0">
              <a:latin typeface="Arial" pitchFamily="34" charset="0"/>
              <a:cs typeface="Arial" pitchFamily="34" charset="0"/>
            </a:endParaRPr>
          </a:p>
          <a:p>
            <a:pPr marL="0" indent="457200" algn="just">
              <a:spcBef>
                <a:spcPts val="600"/>
              </a:spcBef>
              <a:buNone/>
            </a:pPr>
            <a:r>
              <a:rPr lang="ru-RU" sz="2800" b="1" dirty="0" err="1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author</a:t>
            </a:r>
            <a:r>
              <a:rPr lang="ru-RU" sz="2800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ru-RU" sz="2800" dirty="0">
                <a:latin typeface="Arial" pitchFamily="34" charset="0"/>
                <a:cs typeface="Arial" pitchFamily="34" charset="0"/>
              </a:rPr>
              <a:t>используется для указания имени автора веб</a:t>
            </a:r>
            <a:r>
              <a:rPr lang="en-US" sz="2800" dirty="0">
                <a:latin typeface="Arial" pitchFamily="34" charset="0"/>
                <a:cs typeface="Arial" pitchFamily="34" charset="0"/>
              </a:rPr>
              <a:t>-</a:t>
            </a:r>
            <a:r>
              <a:rPr lang="ru-RU" sz="2800" dirty="0">
                <a:latin typeface="Arial" pitchFamily="34" charset="0"/>
                <a:cs typeface="Arial" pitchFamily="34" charset="0"/>
              </a:rPr>
              <a:t>страницы</a:t>
            </a:r>
            <a:endParaRPr lang="en-US" sz="2800" dirty="0">
              <a:latin typeface="Arial" pitchFamily="34" charset="0"/>
              <a:cs typeface="Arial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r>
              <a:rPr lang="ru-RU" sz="2800" b="1" dirty="0" err="1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description</a:t>
            </a:r>
            <a:r>
              <a:rPr lang="ru-RU" sz="2800" b="1" dirty="0" smtClean="0">
                <a:solidFill>
                  <a:srgbClr val="00B0F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sz="2800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ru-RU" sz="2800" dirty="0">
                <a:latin typeface="Arial" pitchFamily="34" charset="0"/>
                <a:cs typeface="Arial" pitchFamily="34" charset="0"/>
              </a:rPr>
              <a:t>информация, которую вы </a:t>
            </a:r>
            <a:r>
              <a:rPr lang="ru-RU" sz="2800" dirty="0" err="1">
                <a:latin typeface="Arial" pitchFamily="34" charset="0"/>
                <a:cs typeface="Arial" pitchFamily="34" charset="0"/>
              </a:rPr>
              <a:t>види</a:t>
            </a:r>
            <a:r>
              <a:rPr lang="ru-RU" sz="2800" dirty="0">
                <a:latin typeface="Arial" pitchFamily="34" charset="0"/>
                <a:cs typeface="Arial" pitchFamily="34" charset="0"/>
              </a:rPr>
              <a:t>-те на странице поисковика, когда ваша страница </a:t>
            </a:r>
            <a:r>
              <a:rPr lang="ru-RU" sz="2800" dirty="0" smtClean="0">
                <a:latin typeface="Arial" pitchFamily="34" charset="0"/>
                <a:cs typeface="Arial" pitchFamily="34" charset="0"/>
              </a:rPr>
              <a:t>попадает</a:t>
            </a:r>
            <a:r>
              <a:rPr lang="ru-RU" sz="2800" dirty="0">
                <a:latin typeface="Arial" pitchFamily="34" charset="0"/>
                <a:cs typeface="Arial" pitchFamily="34" charset="0"/>
              </a:rPr>
              <a:t> в результаты </a:t>
            </a:r>
            <a:r>
              <a:rPr lang="ru-RU" sz="2800" dirty="0" smtClean="0">
                <a:latin typeface="Arial" pitchFamily="34" charset="0"/>
                <a:cs typeface="Arial" pitchFamily="34" charset="0"/>
              </a:rPr>
              <a:t>запроса</a:t>
            </a:r>
            <a:endParaRPr lang="en-US" sz="2800" dirty="0" smtClean="0">
              <a:latin typeface="Arial" pitchFamily="34" charset="0"/>
              <a:cs typeface="Arial" pitchFamily="34" charset="0"/>
            </a:endParaRPr>
          </a:p>
          <a:p>
            <a:pPr marL="0" indent="457200" algn="just">
              <a:spcBef>
                <a:spcPts val="600"/>
              </a:spcBef>
              <a:buNone/>
            </a:pPr>
            <a:r>
              <a:rPr lang="ru-RU" sz="2800" b="1" dirty="0" err="1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generator</a:t>
            </a:r>
            <a:r>
              <a:rPr lang="ru-RU" sz="2800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ru-RU" sz="2800" dirty="0">
                <a:latin typeface="Arial" pitchFamily="34" charset="0"/>
                <a:cs typeface="Arial" pitchFamily="34" charset="0"/>
              </a:rPr>
              <a:t>указывает один из пакетов программного обеспечения, используемого для создания </a:t>
            </a:r>
            <a:r>
              <a:rPr lang="ru-RU" sz="2800" dirty="0" smtClean="0">
                <a:latin typeface="Arial" pitchFamily="34" charset="0"/>
                <a:cs typeface="Arial" pitchFamily="34" charset="0"/>
              </a:rPr>
              <a:t>документа</a:t>
            </a:r>
            <a:endParaRPr lang="en-US" sz="2800" dirty="0" smtClean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5507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27384"/>
            <a:ext cx="8425339" cy="1143000"/>
          </a:xfrm>
        </p:spPr>
        <p:txBody>
          <a:bodyPr/>
          <a:lstStyle/>
          <a:p>
            <a:r>
              <a:rPr lang="ru-RU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Атрибуты тега </a:t>
            </a:r>
            <a:r>
              <a:rPr lang="en-US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meta</a:t>
            </a:r>
            <a:endParaRPr lang="ru-RU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88257" y="908721"/>
            <a:ext cx="8712968" cy="4176464"/>
          </a:xfrm>
        </p:spPr>
        <p:txBody>
          <a:bodyPr>
            <a:noAutofit/>
          </a:bodyPr>
          <a:lstStyle/>
          <a:p>
            <a:pPr marL="0" indent="0" algn="ctr">
              <a:spcBef>
                <a:spcPts val="600"/>
              </a:spcBef>
              <a:buNone/>
            </a:pPr>
            <a:r>
              <a:rPr lang="ru-RU" b="1" dirty="0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Значения атрибута</a:t>
            </a:r>
            <a:r>
              <a:rPr lang="en-US" b="1" dirty="0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name</a:t>
            </a:r>
            <a:endParaRPr lang="ru-RU" b="1" dirty="0" smtClean="0">
              <a:solidFill>
                <a:srgbClr val="7030A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just">
              <a:spcBef>
                <a:spcPts val="600"/>
              </a:spcBef>
              <a:buNone/>
            </a:pPr>
            <a:r>
              <a:rPr lang="ru-RU" sz="2800" b="1" dirty="0" err="1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keywords</a:t>
            </a:r>
            <a:r>
              <a:rPr lang="ru-RU" sz="2800" dirty="0" smtClean="0">
                <a:latin typeface="Arial" pitchFamily="34" charset="0"/>
                <a:cs typeface="Arial" pitchFamily="34" charset="0"/>
              </a:rPr>
              <a:t>  </a:t>
            </a:r>
            <a:r>
              <a:rPr lang="ru-RU" sz="2800" dirty="0">
                <a:latin typeface="Arial" pitchFamily="34" charset="0"/>
                <a:cs typeface="Arial" pitchFamily="34" charset="0"/>
              </a:rPr>
              <a:t>содержит список ключевых слов, разделенных запятыми, соответствующих содержимому </a:t>
            </a:r>
            <a:r>
              <a:rPr lang="ru-RU" sz="2800" dirty="0" smtClean="0">
                <a:latin typeface="Arial" pitchFamily="34" charset="0"/>
                <a:cs typeface="Arial" pitchFamily="34" charset="0"/>
              </a:rPr>
              <a:t>страницы</a:t>
            </a:r>
            <a:endParaRPr lang="en-US" sz="2800" dirty="0" smtClean="0">
              <a:latin typeface="Arial" pitchFamily="34" charset="0"/>
              <a:cs typeface="Arial" pitchFamily="34" charset="0"/>
            </a:endParaRPr>
          </a:p>
          <a:p>
            <a:pPr marL="0" indent="457200" algn="just">
              <a:spcBef>
                <a:spcPts val="600"/>
              </a:spcBef>
              <a:buNone/>
            </a:pPr>
            <a:r>
              <a:rPr lang="ru-RU" sz="3000" b="1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robots</a:t>
            </a:r>
            <a:r>
              <a:rPr lang="ru-RU" sz="3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30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показывает, должны ли поисковые системы включать данную страницу в результаты </a:t>
            </a:r>
            <a:r>
              <a:rPr lang="ru-RU" sz="3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поиска</a:t>
            </a:r>
            <a:endParaRPr lang="ru-RU" sz="3000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just">
              <a:spcBef>
                <a:spcPts val="600"/>
              </a:spcBef>
              <a:buNone/>
            </a:pPr>
            <a:r>
              <a:rPr lang="ru-RU" sz="3000" b="1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viewport</a:t>
            </a:r>
            <a:r>
              <a:rPr lang="ru-RU" sz="3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30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позволяет разработчикам управлять размером исходной области просмотра на различных </a:t>
            </a:r>
            <a:r>
              <a:rPr lang="ru-RU" sz="3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устройствах</a:t>
            </a:r>
            <a:endParaRPr lang="en-US" sz="3000" dirty="0" smtClean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2561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27384"/>
            <a:ext cx="8425339" cy="1143000"/>
          </a:xfrm>
        </p:spPr>
        <p:txBody>
          <a:bodyPr/>
          <a:lstStyle/>
          <a:p>
            <a:r>
              <a:rPr lang="ru-RU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Атрибуты тега </a:t>
            </a:r>
            <a:r>
              <a:rPr lang="en-US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meta</a:t>
            </a:r>
            <a:endParaRPr lang="ru-RU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88257" y="908721"/>
            <a:ext cx="8712968" cy="4176464"/>
          </a:xfrm>
        </p:spPr>
        <p:txBody>
          <a:bodyPr>
            <a:noAutofit/>
          </a:bodyPr>
          <a:lstStyle/>
          <a:p>
            <a:pPr marL="0" indent="0" algn="ctr">
              <a:spcBef>
                <a:spcPts val="600"/>
              </a:spcBef>
              <a:buNone/>
            </a:pPr>
            <a:r>
              <a:rPr lang="ru-RU" b="1" dirty="0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Значения атрибута</a:t>
            </a:r>
            <a:r>
              <a:rPr lang="en-US" b="1" dirty="0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name</a:t>
            </a:r>
            <a:endParaRPr lang="ru-RU" b="1" dirty="0" smtClean="0">
              <a:solidFill>
                <a:srgbClr val="7030A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just">
              <a:spcBef>
                <a:spcPts val="600"/>
              </a:spcBef>
              <a:buNone/>
            </a:pPr>
            <a:r>
              <a:rPr lang="en-US" sz="2800" b="1" dirty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 property</a:t>
            </a:r>
            <a:r>
              <a:rPr lang="ru-RU" sz="2800" dirty="0">
                <a:latin typeface="Arial" pitchFamily="34" charset="0"/>
                <a:cs typeface="Arial" pitchFamily="34" charset="0"/>
              </a:rPr>
              <a:t>  как отображать метаданные для страницы или публикации, публикуемой </a:t>
            </a:r>
            <a:r>
              <a:rPr lang="ru-RU" sz="2800" dirty="0" smtClean="0">
                <a:latin typeface="Arial" pitchFamily="34" charset="0"/>
                <a:cs typeface="Arial" pitchFamily="34" charset="0"/>
              </a:rPr>
              <a:t>на веб-странице</a:t>
            </a:r>
            <a:endParaRPr lang="en-US" sz="2800" dirty="0" smtClean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5155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План лекции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ru-RU" dirty="0" smtClean="0"/>
              <a:t>Служебные теги</a:t>
            </a:r>
          </a:p>
          <a:p>
            <a:pPr marL="514350" indent="-514350">
              <a:buAutoNum type="arabicPeriod"/>
            </a:pPr>
            <a:r>
              <a:rPr lang="ru-RU" dirty="0" smtClean="0"/>
              <a:t>Теги списков, таблиц и изображений</a:t>
            </a:r>
          </a:p>
          <a:p>
            <a:pPr marL="514350" indent="-514350">
              <a:buAutoNum type="arabicPeriod"/>
            </a:pPr>
            <a:r>
              <a:rPr lang="ru-RU" dirty="0" smtClean="0"/>
              <a:t>Теги для отображения и форматирования текста</a:t>
            </a:r>
          </a:p>
          <a:p>
            <a:pPr marL="514350" indent="-514350">
              <a:buAutoNum type="arabicPeriod"/>
            </a:pPr>
            <a:r>
              <a:rPr lang="ru-RU" dirty="0" smtClean="0"/>
              <a:t>Теги формы</a:t>
            </a:r>
          </a:p>
          <a:p>
            <a:pPr marL="514350" indent="-514350">
              <a:buAutoNum type="arabicPeriod"/>
            </a:pPr>
            <a:r>
              <a:rPr lang="ru-RU" dirty="0" smtClean="0"/>
              <a:t>Теги для встраиваемого контента</a:t>
            </a:r>
          </a:p>
          <a:p>
            <a:pPr marL="514350" indent="-514350">
              <a:buAutoNum type="arabicPeriod"/>
            </a:pPr>
            <a:r>
              <a:rPr lang="ru-RU" dirty="0" smtClean="0"/>
              <a:t>Семантические теги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4336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27384"/>
            <a:ext cx="8425339" cy="1143000"/>
          </a:xfrm>
        </p:spPr>
        <p:txBody>
          <a:bodyPr/>
          <a:lstStyle/>
          <a:p>
            <a:r>
              <a:rPr lang="ru-RU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Атрибуты тега </a:t>
            </a:r>
            <a:r>
              <a:rPr lang="en-US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meta</a:t>
            </a:r>
            <a:endParaRPr lang="ru-RU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88257" y="908721"/>
            <a:ext cx="8712968" cy="4176464"/>
          </a:xfrm>
        </p:spPr>
        <p:txBody>
          <a:bodyPr>
            <a:noAutofit/>
          </a:bodyPr>
          <a:lstStyle/>
          <a:p>
            <a:pPr marL="0" indent="0" algn="ctr">
              <a:spcBef>
                <a:spcPts val="600"/>
              </a:spcBef>
              <a:buNone/>
            </a:pPr>
            <a:r>
              <a:rPr lang="ru-RU" b="1" dirty="0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Значения атрибута</a:t>
            </a:r>
            <a:r>
              <a:rPr lang="en-US" b="1" dirty="0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name</a:t>
            </a:r>
            <a:endParaRPr lang="ru-RU" b="1" dirty="0" smtClean="0">
              <a:solidFill>
                <a:srgbClr val="7030A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360264" y="2132856"/>
            <a:ext cx="878497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rgbClr val="0070C0"/>
                </a:solidFill>
              </a:rPr>
              <a:t>&lt;meta </a:t>
            </a:r>
            <a:r>
              <a:rPr lang="en-US" sz="3200" b="1" i="1" dirty="0">
                <a:solidFill>
                  <a:srgbClr val="0070C0"/>
                </a:solidFill>
              </a:rPr>
              <a:t>name</a:t>
            </a:r>
            <a:r>
              <a:rPr lang="en-US" sz="3200" b="1" dirty="0">
                <a:solidFill>
                  <a:srgbClr val="0070C0"/>
                </a:solidFill>
              </a:rPr>
              <a:t>="</a:t>
            </a:r>
            <a:r>
              <a:rPr lang="en-US" sz="3200" b="1" i="1" dirty="0">
                <a:solidFill>
                  <a:srgbClr val="7030A0"/>
                </a:solidFill>
              </a:rPr>
              <a:t>viewport</a:t>
            </a:r>
            <a:r>
              <a:rPr lang="en-US" sz="3200" b="1" dirty="0">
                <a:solidFill>
                  <a:srgbClr val="0070C0"/>
                </a:solidFill>
              </a:rPr>
              <a:t>" </a:t>
            </a:r>
            <a:r>
              <a:rPr lang="en-US" sz="3200" b="1" i="1" dirty="0">
                <a:solidFill>
                  <a:srgbClr val="0070C0"/>
                </a:solidFill>
              </a:rPr>
              <a:t>content</a:t>
            </a:r>
            <a:r>
              <a:rPr lang="en-US" sz="3200" b="1" dirty="0">
                <a:solidFill>
                  <a:srgbClr val="0070C0"/>
                </a:solidFill>
              </a:rPr>
              <a:t>="</a:t>
            </a:r>
            <a:r>
              <a:rPr lang="en-US" sz="3200" b="1" i="1" dirty="0">
                <a:solidFill>
                  <a:srgbClr val="7030A0"/>
                </a:solidFill>
              </a:rPr>
              <a:t>width=device-width, initial-scale=1.0</a:t>
            </a:r>
            <a:r>
              <a:rPr lang="en-US" sz="3200" b="1" dirty="0">
                <a:solidFill>
                  <a:srgbClr val="0070C0"/>
                </a:solidFill>
              </a:rPr>
              <a:t>"&gt;</a:t>
            </a:r>
            <a:endParaRPr lang="ru-RU" sz="32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2466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234280"/>
            <a:ext cx="8425339" cy="1143000"/>
          </a:xfrm>
        </p:spPr>
        <p:txBody>
          <a:bodyPr/>
          <a:lstStyle/>
          <a:p>
            <a:r>
              <a:rPr lang="ru-RU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Служебные теги</a:t>
            </a:r>
            <a:endParaRPr lang="ru-RU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68075" y="548680"/>
            <a:ext cx="8425339" cy="4525963"/>
          </a:xfrm>
        </p:spPr>
        <p:txBody>
          <a:bodyPr>
            <a:no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ru-RU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Тег </a:t>
            </a:r>
            <a:r>
              <a:rPr lang="en-US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base</a:t>
            </a:r>
            <a:endParaRPr lang="ru-RU" b="1" dirty="0" smtClean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r>
              <a:rPr lang="ru-RU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Тег </a:t>
            </a:r>
            <a:r>
              <a:rPr lang="ru-RU" sz="24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ru-RU" sz="2400" b="1" dirty="0" err="1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base</a:t>
            </a:r>
            <a:r>
              <a:rPr lang="ru-RU" sz="24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ru-RU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r>
              <a:rPr lang="ru-RU" sz="24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используется</a:t>
            </a:r>
            <a:r>
              <a:rPr lang="ru-RU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 </a:t>
            </a:r>
            <a:r>
              <a:rPr lang="ru-RU" sz="24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если</a:t>
            </a:r>
            <a:r>
              <a:rPr lang="ru-RU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r>
              <a:rPr lang="ru-RU" sz="24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требуется</a:t>
            </a:r>
            <a:r>
              <a:rPr lang="en-US" sz="24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24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выполнить</a:t>
            </a:r>
            <a:r>
              <a:rPr lang="ru-RU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локальное тестирование. Браузер ищет элемент </a:t>
            </a:r>
            <a:r>
              <a:rPr lang="ru-RU" sz="24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ru-RU" sz="2400" b="1" dirty="0" err="1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base</a:t>
            </a:r>
            <a:r>
              <a:rPr lang="ru-RU" sz="24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ru-RU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определяет полный адрес документа и корректно загружает его. </a:t>
            </a:r>
            <a:endParaRPr lang="ru-RU" sz="2400" b="1" dirty="0" smtClean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r>
              <a:rPr lang="ru-RU" sz="24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Например</a:t>
            </a:r>
            <a:r>
              <a:rPr lang="ru-RU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если адрес документа указан как &lt;</a:t>
            </a:r>
            <a:r>
              <a:rPr lang="ru-RU" sz="24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base</a:t>
            </a:r>
            <a:r>
              <a:rPr lang="ru-RU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24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href</a:t>
            </a:r>
            <a:r>
              <a:rPr lang="ru-RU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="http://www.megasite.ru/hzchd/"&gt;, то при добавлении рисунков достаточно использовать относительный адрес &lt;</a:t>
            </a:r>
            <a:r>
              <a:rPr lang="ru-RU" sz="24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img</a:t>
            </a:r>
            <a:r>
              <a:rPr lang="ru-RU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24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src</a:t>
            </a:r>
            <a:r>
              <a:rPr lang="ru-RU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="</a:t>
            </a:r>
            <a:r>
              <a:rPr lang="ru-RU" sz="24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images</a:t>
            </a:r>
            <a:r>
              <a:rPr lang="ru-RU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/labuda.gif"&gt;. При этом полный путь к изображению будет http://www.megasite.ru/hzchd/images/labuda.gif, что позволяет браузеру всегда находить графический файл, независимо от того, где находится текущая веб-страница</a:t>
            </a:r>
            <a:r>
              <a:rPr lang="ru-RU" sz="24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ru-RU" sz="2400" dirty="0" smtClean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1733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27384"/>
            <a:ext cx="8425339" cy="1143000"/>
          </a:xfrm>
        </p:spPr>
        <p:txBody>
          <a:bodyPr/>
          <a:lstStyle/>
          <a:p>
            <a:r>
              <a:rPr lang="ru-RU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Теги списков</a:t>
            </a:r>
            <a:endParaRPr lang="ru-RU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76288" y="1063277"/>
            <a:ext cx="8425339" cy="4525963"/>
          </a:xfrm>
        </p:spPr>
        <p:txBody>
          <a:bodyPr>
            <a:normAutofit lnSpcReduction="10000"/>
          </a:bodyPr>
          <a:lstStyle/>
          <a:p>
            <a:pPr marL="0" indent="457200" algn="just"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en-US" sz="4000" b="1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ul</a:t>
            </a:r>
            <a:r>
              <a:rPr lang="en-US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ru-RU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маркированный список</a:t>
            </a:r>
          </a:p>
          <a:p>
            <a:pPr marL="0" indent="457200" algn="just">
              <a:spcBef>
                <a:spcPts val="0"/>
              </a:spcBef>
              <a:buNone/>
            </a:pPr>
            <a:r>
              <a:rPr lang="en-US" sz="40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en-US" sz="4000" b="1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ol</a:t>
            </a:r>
            <a:r>
              <a:rPr lang="en-US" sz="40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 </a:t>
            </a:r>
            <a:r>
              <a:rPr lang="ru-RU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нумерованный список</a:t>
            </a:r>
            <a:endParaRPr lang="en-US" b="1" dirty="0" smtClean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r>
              <a:rPr lang="en-US" sz="40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&lt;li&gt; </a:t>
            </a:r>
            <a:r>
              <a:rPr lang="ru-RU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пункт списка маркированного или нумерованного</a:t>
            </a:r>
          </a:p>
          <a:p>
            <a:pPr marL="0" indent="457200" algn="just">
              <a:spcBef>
                <a:spcPts val="0"/>
              </a:spcBef>
              <a:buNone/>
            </a:pPr>
            <a:r>
              <a:rPr lang="en-US" sz="40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&lt;dl&gt; </a:t>
            </a:r>
            <a:r>
              <a:rPr lang="ru-RU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список определений</a:t>
            </a:r>
            <a:endParaRPr lang="en-US" b="1" dirty="0" smtClean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r>
              <a:rPr lang="en-US" sz="40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en-US" sz="4000" b="1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dt</a:t>
            </a:r>
            <a:r>
              <a:rPr lang="en-US" sz="40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для добавления термина определения</a:t>
            </a:r>
          </a:p>
          <a:p>
            <a:pPr marL="0" indent="457200" algn="just">
              <a:spcBef>
                <a:spcPts val="0"/>
              </a:spcBef>
              <a:buNone/>
            </a:pPr>
            <a:r>
              <a:rPr lang="en-US" sz="40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en-US" sz="4000" b="1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dd</a:t>
            </a:r>
            <a:r>
              <a:rPr lang="en-US" sz="40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ru-RU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для вставки определения</a:t>
            </a:r>
            <a:endParaRPr lang="en-US" b="1" dirty="0" smtClean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just">
              <a:lnSpc>
                <a:spcPct val="110000"/>
              </a:lnSpc>
              <a:buNone/>
            </a:pPr>
            <a:endParaRPr lang="ru-RU" sz="3000" dirty="0" smtClean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5115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162272"/>
            <a:ext cx="8425339" cy="1143000"/>
          </a:xfrm>
        </p:spPr>
        <p:txBody>
          <a:bodyPr/>
          <a:lstStyle/>
          <a:p>
            <a:r>
              <a:rPr lang="ru-RU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Атрибуты </a:t>
            </a:r>
            <a:r>
              <a:rPr lang="en-US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en-US" b="1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ol</a:t>
            </a:r>
            <a:r>
              <a:rPr lang="en-US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ru-RU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31869" y="1063277"/>
            <a:ext cx="8425339" cy="4525963"/>
          </a:xfrm>
        </p:spPr>
        <p:txBody>
          <a:bodyPr>
            <a:normAutofit/>
          </a:bodyPr>
          <a:lstStyle/>
          <a:p>
            <a:pPr marL="0" indent="457200" algn="ctr">
              <a:lnSpc>
                <a:spcPct val="110000"/>
              </a:lnSpc>
              <a:buNone/>
            </a:pPr>
            <a:r>
              <a:rPr lang="ru-RU" sz="3000" b="1" dirty="0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Атрибут </a:t>
            </a:r>
            <a:r>
              <a:rPr lang="en-US" sz="3000" b="1" dirty="0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start</a:t>
            </a:r>
            <a:endParaRPr lang="ru-RU" sz="3000" b="1" dirty="0">
              <a:solidFill>
                <a:srgbClr val="7030A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r>
              <a:rPr lang="ru-RU" sz="30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Позволяет задать номер списка, с которого будет начинаться нумерация</a:t>
            </a:r>
            <a:endParaRPr lang="en-US" sz="3000" b="1" dirty="0" smtClean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ctr">
              <a:lnSpc>
                <a:spcPct val="110000"/>
              </a:lnSpc>
              <a:buNone/>
            </a:pPr>
            <a:r>
              <a:rPr lang="ru-RU" sz="3000" b="1" dirty="0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Атрибут </a:t>
            </a:r>
            <a:r>
              <a:rPr lang="en-US" sz="3000" b="1" dirty="0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reversed</a:t>
            </a:r>
            <a:endParaRPr lang="ru-RU" sz="3000" b="1" dirty="0" smtClean="0">
              <a:solidFill>
                <a:srgbClr val="7030A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r>
              <a:rPr lang="ru-RU" sz="30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Нумерация в списке становиться по убыванию</a:t>
            </a:r>
            <a:endParaRPr lang="en-US" sz="3000" b="1" dirty="0" smtClean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ctr">
              <a:lnSpc>
                <a:spcPct val="110000"/>
              </a:lnSpc>
              <a:buNone/>
            </a:pPr>
            <a:r>
              <a:rPr lang="ru-RU" sz="3000" b="1" dirty="0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Атрибут </a:t>
            </a:r>
            <a:r>
              <a:rPr lang="en-US" sz="3000" b="1" dirty="0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type</a:t>
            </a:r>
            <a:endParaRPr lang="ru-RU" sz="3000" b="1" dirty="0" smtClean="0">
              <a:solidFill>
                <a:srgbClr val="7030A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just">
              <a:lnSpc>
                <a:spcPct val="110000"/>
              </a:lnSpc>
              <a:buNone/>
            </a:pPr>
            <a:r>
              <a:rPr lang="ru-RU" sz="30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Устанавливает вид маркера списка</a:t>
            </a:r>
          </a:p>
        </p:txBody>
      </p:sp>
    </p:spTree>
    <p:extLst>
      <p:ext uri="{BB962C8B-B14F-4D97-AF65-F5344CB8AC3E}">
        <p14:creationId xmlns:p14="http://schemas.microsoft.com/office/powerpoint/2010/main" val="497475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234280"/>
            <a:ext cx="8425339" cy="1143000"/>
          </a:xfrm>
        </p:spPr>
        <p:txBody>
          <a:bodyPr/>
          <a:lstStyle/>
          <a:p>
            <a:r>
              <a:rPr lang="ru-RU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Атрибуты </a:t>
            </a:r>
            <a:r>
              <a:rPr lang="en-US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en-US" b="1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ol</a:t>
            </a:r>
            <a:r>
              <a:rPr lang="en-US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ru-RU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45" t="11207" r="52138" b="28664"/>
          <a:stretch/>
        </p:blipFill>
        <p:spPr bwMode="auto">
          <a:xfrm>
            <a:off x="432272" y="734681"/>
            <a:ext cx="3982928" cy="60066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5981" b="58082"/>
          <a:stretch/>
        </p:blipFill>
        <p:spPr bwMode="auto">
          <a:xfrm>
            <a:off x="5112792" y="734681"/>
            <a:ext cx="3672408" cy="59727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69515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234280"/>
            <a:ext cx="8425339" cy="1143000"/>
          </a:xfrm>
        </p:spPr>
        <p:txBody>
          <a:bodyPr/>
          <a:lstStyle/>
          <a:p>
            <a:r>
              <a:rPr lang="ru-RU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Атрибуты </a:t>
            </a:r>
            <a:r>
              <a:rPr lang="en-US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en-US" b="1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ul</a:t>
            </a:r>
            <a:r>
              <a:rPr lang="en-US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ru-RU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32272" y="559221"/>
            <a:ext cx="8425339" cy="1213595"/>
          </a:xfrm>
        </p:spPr>
        <p:txBody>
          <a:bodyPr>
            <a:normAutofit/>
          </a:bodyPr>
          <a:lstStyle/>
          <a:p>
            <a:pPr marL="0" indent="457200" algn="ctr">
              <a:lnSpc>
                <a:spcPct val="110000"/>
              </a:lnSpc>
              <a:buNone/>
            </a:pPr>
            <a:r>
              <a:rPr lang="ru-RU" sz="3000" b="1" dirty="0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Атрибут </a:t>
            </a:r>
            <a:r>
              <a:rPr lang="en-US" sz="3000" b="1" dirty="0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type</a:t>
            </a:r>
            <a:endParaRPr lang="ru-RU" sz="3000" b="1" dirty="0">
              <a:solidFill>
                <a:srgbClr val="7030A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r>
              <a:rPr lang="ru-RU" sz="30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Определяет вид маркера списка</a:t>
            </a:r>
            <a:endParaRPr lang="en-US" sz="3000" b="1" dirty="0" smtClean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spcBef>
                <a:spcPts val="0"/>
              </a:spcBef>
              <a:buNone/>
            </a:pPr>
            <a:endParaRPr lang="en-US" sz="3000" b="1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r="87327" b="65120"/>
          <a:stretch/>
        </p:blipFill>
        <p:spPr>
          <a:xfrm>
            <a:off x="5487890" y="1605700"/>
            <a:ext cx="3356246" cy="5196074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3"/>
          <a:srcRect l="19761" t="9681" r="58032" b="37400"/>
          <a:stretch/>
        </p:blipFill>
        <p:spPr>
          <a:xfrm>
            <a:off x="936328" y="1605700"/>
            <a:ext cx="3888432" cy="5212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093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234280"/>
            <a:ext cx="8425339" cy="1143000"/>
          </a:xfrm>
        </p:spPr>
        <p:txBody>
          <a:bodyPr/>
          <a:lstStyle/>
          <a:p>
            <a:r>
              <a:rPr lang="ru-RU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Атрибуты </a:t>
            </a:r>
            <a:r>
              <a:rPr lang="en-US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&lt;li&gt;</a:t>
            </a:r>
            <a:endParaRPr lang="ru-RU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/>
          <a:srcRect l="20233" t="9680" r="57560" b="38240"/>
          <a:stretch/>
        </p:blipFill>
        <p:spPr>
          <a:xfrm>
            <a:off x="216248" y="692696"/>
            <a:ext cx="4421523" cy="5832648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3"/>
          <a:srcRect r="84492" b="63440"/>
          <a:stretch/>
        </p:blipFill>
        <p:spPr>
          <a:xfrm>
            <a:off x="4968776" y="692696"/>
            <a:ext cx="4212005" cy="577959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101512" y="707839"/>
            <a:ext cx="5400600" cy="76944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ru-RU" sz="4400" b="1" dirty="0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Атрибут </a:t>
            </a:r>
            <a:r>
              <a:rPr lang="en-US" sz="4400" b="1" dirty="0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  <a:endParaRPr lang="ru-RU" sz="4400" b="1" dirty="0">
              <a:solidFill>
                <a:srgbClr val="7030A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0638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1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234280"/>
            <a:ext cx="8425339" cy="1143000"/>
          </a:xfrm>
        </p:spPr>
        <p:txBody>
          <a:bodyPr/>
          <a:lstStyle/>
          <a:p>
            <a:r>
              <a:rPr lang="ru-RU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Вложенный список</a:t>
            </a:r>
            <a:endParaRPr lang="ru-RU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2"/>
          <a:srcRect l="19761" t="8840" r="58032" b="36561"/>
          <a:stretch/>
        </p:blipFill>
        <p:spPr>
          <a:xfrm>
            <a:off x="316927" y="620688"/>
            <a:ext cx="4392488" cy="6074717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3"/>
          <a:srcRect r="85909" b="71840"/>
          <a:stretch/>
        </p:blipFill>
        <p:spPr>
          <a:xfrm>
            <a:off x="4885710" y="705718"/>
            <a:ext cx="4328578" cy="5904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799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>
            <a:spLocks noGrp="1"/>
          </p:cNvSpPr>
          <p:nvPr>
            <p:ph type="title"/>
          </p:nvPr>
        </p:nvSpPr>
        <p:spPr>
          <a:xfrm>
            <a:off x="360264" y="-243408"/>
            <a:ext cx="8425339" cy="1143000"/>
          </a:xfrm>
        </p:spPr>
        <p:txBody>
          <a:bodyPr/>
          <a:lstStyle/>
          <a:p>
            <a:r>
              <a:rPr lang="ru-RU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Теги списков</a:t>
            </a:r>
            <a:endParaRPr lang="ru-RU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 rotWithShape="1">
          <a:blip r:embed="rId2"/>
          <a:srcRect l="20233" t="8840" r="23068" b="44961"/>
          <a:stretch/>
        </p:blipFill>
        <p:spPr>
          <a:xfrm>
            <a:off x="360264" y="613480"/>
            <a:ext cx="8798068" cy="5839856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3"/>
          <a:srcRect r="51418" b="77720"/>
          <a:stretch/>
        </p:blipFill>
        <p:spPr>
          <a:xfrm>
            <a:off x="2895688" y="2204864"/>
            <a:ext cx="6262644" cy="1744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361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>
            <a:spLocks noGrp="1"/>
          </p:cNvSpPr>
          <p:nvPr>
            <p:ph type="title"/>
          </p:nvPr>
        </p:nvSpPr>
        <p:spPr>
          <a:xfrm>
            <a:off x="360264" y="-243408"/>
            <a:ext cx="8425339" cy="1143000"/>
          </a:xfrm>
        </p:spPr>
        <p:txBody>
          <a:bodyPr/>
          <a:lstStyle/>
          <a:p>
            <a:r>
              <a:rPr lang="ru-RU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Теги таблицы</a:t>
            </a:r>
            <a:endParaRPr lang="ru-RU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491" y="548679"/>
            <a:ext cx="8298111" cy="3616359"/>
          </a:xfrm>
          <a:prstGeom prst="rect">
            <a:avLst/>
          </a:prstGeom>
        </p:spPr>
      </p:pic>
      <p:sp>
        <p:nvSpPr>
          <p:cNvPr id="7" name="Заголовок 1"/>
          <p:cNvSpPr txBox="1">
            <a:spLocks/>
          </p:cNvSpPr>
          <p:nvPr/>
        </p:nvSpPr>
        <p:spPr>
          <a:xfrm>
            <a:off x="503877" y="4869160"/>
            <a:ext cx="8425339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42950" indent="-742950" algn="just">
              <a:buAutoNum type="arabicPeriod"/>
            </a:pPr>
            <a:r>
              <a:rPr lang="ru-RU" sz="24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Нумерационный заголовок</a:t>
            </a:r>
          </a:p>
          <a:p>
            <a:pPr marL="742950" indent="-742950" algn="just">
              <a:buAutoNum type="arabicPeriod"/>
            </a:pPr>
            <a:r>
              <a:rPr lang="ru-RU" sz="24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Тематический заголовок</a:t>
            </a:r>
          </a:p>
          <a:p>
            <a:pPr marL="742950" indent="-742950" algn="just">
              <a:buAutoNum type="arabicPeriod"/>
            </a:pPr>
            <a:r>
              <a:rPr lang="ru-RU" sz="24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Головка (шапка)</a:t>
            </a:r>
          </a:p>
          <a:p>
            <a:pPr marL="742950" indent="-742950" algn="just">
              <a:buAutoNum type="arabicPeriod"/>
            </a:pPr>
            <a:r>
              <a:rPr lang="ru-RU" sz="24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Хвост</a:t>
            </a:r>
          </a:p>
          <a:p>
            <a:pPr marL="742950" indent="-742950" algn="just">
              <a:buAutoNum type="arabicPeriod"/>
            </a:pPr>
            <a:r>
              <a:rPr lang="ru-RU" sz="24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Боковик</a:t>
            </a:r>
          </a:p>
          <a:p>
            <a:pPr marL="742950" indent="-742950" algn="just">
              <a:buAutoNum type="arabicPeriod"/>
            </a:pPr>
            <a:r>
              <a:rPr lang="ru-RU" sz="24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Графа</a:t>
            </a:r>
          </a:p>
          <a:p>
            <a:pPr marL="742950" indent="-742950" algn="just">
              <a:buAutoNum type="arabicPeriod"/>
            </a:pPr>
            <a:r>
              <a:rPr lang="ru-RU" sz="2400" b="1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Прографка</a:t>
            </a:r>
            <a:endParaRPr lang="ru-RU" sz="2400" b="1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6522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99392"/>
            <a:ext cx="8425339" cy="1143000"/>
          </a:xfrm>
        </p:spPr>
        <p:txBody>
          <a:bodyPr/>
          <a:lstStyle/>
          <a:p>
            <a:r>
              <a:rPr lang="ru-RU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Служебные теги</a:t>
            </a:r>
            <a:endParaRPr lang="ru-RU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04280" y="919261"/>
            <a:ext cx="8425339" cy="45259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ru-RU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Тег </a:t>
            </a:r>
            <a:r>
              <a:rPr lang="en-US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html</a:t>
            </a:r>
          </a:p>
          <a:p>
            <a:pPr marL="0" indent="457200" algn="just">
              <a:buNone/>
            </a:pPr>
            <a:r>
              <a:rPr lang="ru-RU" sz="3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Требуется </a:t>
            </a:r>
            <a:r>
              <a:rPr lang="ru-RU" sz="30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 начале веб-страницы и </a:t>
            </a:r>
            <a:r>
              <a:rPr lang="ru-RU" sz="3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 </a:t>
            </a:r>
            <a:r>
              <a:rPr lang="ru-RU" sz="30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добавленным </a:t>
            </a:r>
            <a:r>
              <a:rPr lang="ru-RU" sz="3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слешем </a:t>
            </a:r>
            <a:r>
              <a:rPr lang="ru-RU" sz="30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 конце: </a:t>
            </a:r>
            <a:r>
              <a:rPr lang="ru-RU" sz="3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&lt;/</a:t>
            </a:r>
            <a:r>
              <a:rPr lang="ru-RU" sz="3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html</a:t>
            </a:r>
            <a:r>
              <a:rPr lang="ru-RU" sz="30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&gt;. Элемент </a:t>
            </a:r>
            <a:r>
              <a:rPr lang="ru-RU" sz="300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html</a:t>
            </a:r>
            <a:r>
              <a:rPr lang="en-US" sz="3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3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сообщает </a:t>
            </a:r>
            <a:r>
              <a:rPr lang="ru-RU" sz="30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браузеру, что документ является программным </a:t>
            </a:r>
            <a:r>
              <a:rPr lang="ru-RU" sz="3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кодом </a:t>
            </a:r>
            <a:r>
              <a:rPr lang="ru-RU" sz="30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на языке HTML. Все содержимое страницы, включая остальные </a:t>
            </a:r>
            <a:r>
              <a:rPr lang="ru-RU" sz="3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элементы</a:t>
            </a:r>
            <a:r>
              <a:rPr lang="ru-RU" sz="30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находится между открывающим и закрывающим тегами элемента </a:t>
            </a:r>
            <a:r>
              <a:rPr lang="ru-RU" sz="300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html</a:t>
            </a:r>
            <a:endParaRPr lang="en-US" sz="3000" dirty="0" smtClean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endParaRPr lang="en-US" sz="3000" dirty="0" smtClean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endParaRPr lang="en-US" b="1" dirty="0" smtClean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7813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>
            <a:spLocks noGrp="1"/>
          </p:cNvSpPr>
          <p:nvPr>
            <p:ph type="title"/>
          </p:nvPr>
        </p:nvSpPr>
        <p:spPr>
          <a:xfrm>
            <a:off x="360264" y="-243408"/>
            <a:ext cx="8425339" cy="1143000"/>
          </a:xfrm>
        </p:spPr>
        <p:txBody>
          <a:bodyPr/>
          <a:lstStyle/>
          <a:p>
            <a:r>
              <a:rPr lang="ru-RU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Теги таблицы</a:t>
            </a:r>
            <a:endParaRPr lang="ru-RU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Объект 2"/>
          <p:cNvSpPr>
            <a:spLocks noGrp="1"/>
          </p:cNvSpPr>
          <p:nvPr>
            <p:ph idx="1"/>
          </p:nvPr>
        </p:nvSpPr>
        <p:spPr>
          <a:xfrm>
            <a:off x="576288" y="1063277"/>
            <a:ext cx="8425339" cy="4525963"/>
          </a:xfrm>
        </p:spPr>
        <p:txBody>
          <a:bodyPr>
            <a:noAutofit/>
          </a:bodyPr>
          <a:lstStyle/>
          <a:p>
            <a:pPr marL="0" indent="457200" algn="just"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&lt;table&gt;</a:t>
            </a:r>
            <a:r>
              <a:rPr lang="ru-RU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выделяет элементы таблицы из содержимого документа</a:t>
            </a:r>
          </a:p>
          <a:p>
            <a:pPr marL="0" indent="457200" algn="just">
              <a:spcBef>
                <a:spcPts val="0"/>
              </a:spcBef>
              <a:buNone/>
            </a:pPr>
            <a:r>
              <a:rPr lang="en-US" sz="40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en-US" sz="4000" b="1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</a:t>
            </a:r>
            <a:r>
              <a:rPr lang="en-US" sz="40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 </a:t>
            </a:r>
            <a:r>
              <a:rPr lang="ru-RU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определяет строку</a:t>
            </a:r>
            <a:r>
              <a:rPr 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0" indent="457200" algn="just">
              <a:spcBef>
                <a:spcPts val="0"/>
              </a:spcBef>
              <a:buNone/>
            </a:pPr>
            <a:r>
              <a:rPr lang="en-US" sz="40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en-US" sz="4000" b="1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US" sz="40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 </a:t>
            </a:r>
            <a:r>
              <a:rPr lang="ru-RU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определяет заголовок строки или столбца (необязательный)</a:t>
            </a:r>
          </a:p>
          <a:p>
            <a:pPr marL="0" indent="457200" algn="just">
              <a:spcBef>
                <a:spcPts val="0"/>
              </a:spcBef>
              <a:buNone/>
            </a:pPr>
            <a:r>
              <a:rPr lang="en-US" sz="40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&lt;td&gt; </a:t>
            </a:r>
            <a:r>
              <a:rPr lang="ru-RU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для создания ячейки</a:t>
            </a:r>
            <a:endParaRPr lang="en-US" b="1" dirty="0" smtClean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r>
              <a:rPr lang="en-US" sz="40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&lt;caption&gt;</a:t>
            </a:r>
            <a:r>
              <a:rPr 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для добавления</a:t>
            </a:r>
            <a:r>
              <a:rPr 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названия таблицы перед ней</a:t>
            </a:r>
          </a:p>
        </p:txBody>
      </p:sp>
    </p:spTree>
    <p:extLst>
      <p:ext uri="{BB962C8B-B14F-4D97-AF65-F5344CB8AC3E}">
        <p14:creationId xmlns:p14="http://schemas.microsoft.com/office/powerpoint/2010/main" val="1648202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>
            <a:spLocks noGrp="1"/>
          </p:cNvSpPr>
          <p:nvPr>
            <p:ph type="title"/>
          </p:nvPr>
        </p:nvSpPr>
        <p:spPr>
          <a:xfrm>
            <a:off x="360264" y="-243408"/>
            <a:ext cx="8425339" cy="1143000"/>
          </a:xfrm>
        </p:spPr>
        <p:txBody>
          <a:bodyPr/>
          <a:lstStyle/>
          <a:p>
            <a:r>
              <a:rPr lang="ru-RU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Теги таблицы</a:t>
            </a:r>
            <a:endParaRPr lang="ru-RU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Объект 2"/>
          <p:cNvSpPr>
            <a:spLocks noGrp="1"/>
          </p:cNvSpPr>
          <p:nvPr>
            <p:ph idx="1"/>
          </p:nvPr>
        </p:nvSpPr>
        <p:spPr>
          <a:xfrm>
            <a:off x="576288" y="620688"/>
            <a:ext cx="8425339" cy="4525963"/>
          </a:xfrm>
        </p:spPr>
        <p:txBody>
          <a:bodyPr>
            <a:noAutofit/>
          </a:bodyPr>
          <a:lstStyle/>
          <a:p>
            <a:pPr marL="0" indent="457200" algn="just">
              <a:spcBef>
                <a:spcPts val="0"/>
              </a:spcBef>
              <a:buNone/>
            </a:pPr>
            <a:r>
              <a:rPr lang="en-US" sz="40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en-US" sz="4000" b="1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thead</a:t>
            </a:r>
            <a:r>
              <a:rPr lang="en-US" sz="40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ru-RU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для определения</a:t>
            </a:r>
            <a:r>
              <a:rPr 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группы заголовочных строк</a:t>
            </a:r>
            <a:endParaRPr lang="en-US" b="1" dirty="0" smtClean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just">
              <a:lnSpc>
                <a:spcPct val="110000"/>
              </a:lnSpc>
              <a:buNone/>
            </a:pPr>
            <a:r>
              <a:rPr lang="en-US" sz="36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en-US" sz="3600" b="1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tfoot</a:t>
            </a:r>
            <a:r>
              <a:rPr lang="en-US" sz="36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ru-RU" sz="28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для вставки нижнего колонтитула таблицы</a:t>
            </a:r>
          </a:p>
          <a:p>
            <a:pPr marL="0" indent="457200" algn="just">
              <a:lnSpc>
                <a:spcPct val="110000"/>
              </a:lnSpc>
              <a:buNone/>
            </a:pPr>
            <a:r>
              <a:rPr lang="en-US" sz="36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en-US" sz="3600" b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tbody&gt;</a:t>
            </a:r>
            <a:r>
              <a:rPr lang="ru-RU" sz="28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для </a:t>
            </a:r>
            <a:r>
              <a:rPr lang="ru-RU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разбиения таблицы на разделы</a:t>
            </a:r>
            <a:endParaRPr lang="en-US" b="1" dirty="0" smtClean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just">
              <a:lnSpc>
                <a:spcPct val="110000"/>
              </a:lnSpc>
              <a:buNone/>
            </a:pPr>
            <a:r>
              <a:rPr lang="en-US" sz="36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en-US" sz="3600" b="1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colgroup</a:t>
            </a:r>
            <a:r>
              <a:rPr lang="en-US" sz="36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ru-RU" sz="28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определяет группу столбцов в таблице</a:t>
            </a:r>
          </a:p>
          <a:p>
            <a:pPr marL="0" indent="457200" algn="just">
              <a:lnSpc>
                <a:spcPct val="110000"/>
              </a:lnSpc>
              <a:buNone/>
            </a:pPr>
            <a:r>
              <a:rPr lang="en-US" sz="36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en-US" sz="36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col&gt;</a:t>
            </a:r>
            <a:r>
              <a:rPr lang="ru-RU" sz="28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определяет </a:t>
            </a:r>
            <a:r>
              <a:rPr lang="ru-RU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столбец в группе </a:t>
            </a:r>
            <a:r>
              <a:rPr lang="ru-RU" b="1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стобцов</a:t>
            </a:r>
            <a:endParaRPr lang="en-US" b="1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just">
              <a:lnSpc>
                <a:spcPct val="110000"/>
              </a:lnSpc>
              <a:buNone/>
            </a:pPr>
            <a:endParaRPr lang="en-US" b="1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just">
              <a:lnSpc>
                <a:spcPct val="110000"/>
              </a:lnSpc>
              <a:buNone/>
            </a:pPr>
            <a:endParaRPr lang="ru-RU" b="1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just">
              <a:lnSpc>
                <a:spcPct val="110000"/>
              </a:lnSpc>
              <a:buNone/>
            </a:pPr>
            <a:endParaRPr lang="en-US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just">
              <a:lnSpc>
                <a:spcPct val="110000"/>
              </a:lnSpc>
              <a:buNone/>
            </a:pPr>
            <a:endParaRPr lang="ru-RU" sz="3000" dirty="0" smtClean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1492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>
            <a:spLocks noGrp="1"/>
          </p:cNvSpPr>
          <p:nvPr>
            <p:ph type="title"/>
          </p:nvPr>
        </p:nvSpPr>
        <p:spPr>
          <a:xfrm>
            <a:off x="287629" y="-171400"/>
            <a:ext cx="8785603" cy="1143000"/>
          </a:xfrm>
        </p:spPr>
        <p:txBody>
          <a:bodyPr>
            <a:normAutofit/>
          </a:bodyPr>
          <a:lstStyle/>
          <a:p>
            <a:r>
              <a:rPr lang="ru-RU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Атрибуты тега </a:t>
            </a:r>
            <a:r>
              <a:rPr lang="en-US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table (</a:t>
            </a:r>
            <a:r>
              <a:rPr lang="ru-RU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устарели)</a:t>
            </a:r>
            <a:endParaRPr lang="ru-RU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Объект 2"/>
          <p:cNvSpPr>
            <a:spLocks noGrp="1"/>
          </p:cNvSpPr>
          <p:nvPr>
            <p:ph idx="1"/>
          </p:nvPr>
        </p:nvSpPr>
        <p:spPr>
          <a:xfrm>
            <a:off x="144240" y="836712"/>
            <a:ext cx="8712968" cy="4525963"/>
          </a:xfrm>
        </p:spPr>
        <p:txBody>
          <a:bodyPr>
            <a:noAutofit/>
          </a:bodyPr>
          <a:lstStyle/>
          <a:p>
            <a:pPr marL="0" indent="457200" algn="just">
              <a:spcBef>
                <a:spcPts val="0"/>
              </a:spcBef>
              <a:buNone/>
            </a:pPr>
            <a:r>
              <a:rPr lang="en-US" sz="3600" b="1" dirty="0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background</a:t>
            </a:r>
            <a:r>
              <a:rPr lang="en-US" sz="40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задает цвет фона таблицы</a:t>
            </a:r>
          </a:p>
          <a:p>
            <a:pPr marL="0" indent="457200" algn="just">
              <a:spcBef>
                <a:spcPts val="0"/>
              </a:spcBef>
              <a:buNone/>
            </a:pPr>
            <a:r>
              <a:rPr lang="en-US" sz="3600" b="1" dirty="0" err="1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cellspacing</a:t>
            </a:r>
            <a:r>
              <a:rPr 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устанавливает расстояние между соседними ячейками в таблице и ширину поля по внешним краям ячеек, расположенных вдоль границ таблицы</a:t>
            </a:r>
          </a:p>
          <a:p>
            <a:pPr marL="0" indent="457200" algn="just">
              <a:spcBef>
                <a:spcPts val="0"/>
              </a:spcBef>
              <a:buNone/>
            </a:pPr>
            <a:r>
              <a:rPr lang="en-US" sz="4000" b="1" dirty="0" err="1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bordercolor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устанавливает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цвет границы</a:t>
            </a:r>
          </a:p>
          <a:p>
            <a:pPr marL="0" indent="457200" algn="just">
              <a:spcBef>
                <a:spcPts val="0"/>
              </a:spcBef>
              <a:buNone/>
            </a:pPr>
            <a:r>
              <a:rPr lang="ru-RU" sz="3600" b="1" dirty="0" err="1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cellpadding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между содержимым ячейки </a:t>
            </a:r>
          </a:p>
          <a:p>
            <a:pPr marL="0" indent="457200" algn="just">
              <a:spcBef>
                <a:spcPts val="0"/>
              </a:spcBef>
              <a:buNone/>
            </a:pP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ее границей</a:t>
            </a:r>
            <a:endParaRPr lang="ru-RU" dirty="0" smtClean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endParaRPr lang="ru-RU" dirty="0" smtClean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just">
              <a:lnSpc>
                <a:spcPct val="110000"/>
              </a:lnSpc>
              <a:buNone/>
            </a:pPr>
            <a:endParaRPr lang="ru-RU" b="1" dirty="0" smtClean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just">
              <a:lnSpc>
                <a:spcPct val="110000"/>
              </a:lnSpc>
              <a:buNone/>
            </a:pPr>
            <a:endParaRPr lang="en-US" b="1" dirty="0" smtClean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just">
              <a:lnSpc>
                <a:spcPct val="110000"/>
              </a:lnSpc>
              <a:buNone/>
            </a:pPr>
            <a:endParaRPr lang="ru-RU" sz="3000" dirty="0" smtClean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231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>
            <a:spLocks noGrp="1"/>
          </p:cNvSpPr>
          <p:nvPr>
            <p:ph type="title"/>
          </p:nvPr>
        </p:nvSpPr>
        <p:spPr>
          <a:xfrm>
            <a:off x="360264" y="-162272"/>
            <a:ext cx="8784976" cy="1143000"/>
          </a:xfrm>
        </p:spPr>
        <p:txBody>
          <a:bodyPr>
            <a:noAutofit/>
          </a:bodyPr>
          <a:lstStyle/>
          <a:p>
            <a:r>
              <a:rPr lang="ru-RU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Атрибуты тега </a:t>
            </a:r>
            <a:r>
              <a:rPr lang="en-US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table</a:t>
            </a:r>
            <a:r>
              <a:rPr lang="ru-RU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(устарели)</a:t>
            </a:r>
            <a:endParaRPr lang="ru-RU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Объект 2"/>
          <p:cNvSpPr>
            <a:spLocks noGrp="1"/>
          </p:cNvSpPr>
          <p:nvPr>
            <p:ph idx="1"/>
          </p:nvPr>
        </p:nvSpPr>
        <p:spPr>
          <a:xfrm>
            <a:off x="144240" y="836712"/>
            <a:ext cx="8712968" cy="4525963"/>
          </a:xfrm>
        </p:spPr>
        <p:txBody>
          <a:bodyPr>
            <a:noAutofit/>
          </a:bodyPr>
          <a:lstStyle/>
          <a:p>
            <a:pPr marL="0" indent="457200" algn="just">
              <a:spcBef>
                <a:spcPts val="0"/>
              </a:spcBef>
              <a:buNone/>
            </a:pPr>
            <a:r>
              <a:rPr lang="en-US" sz="3600" b="1" dirty="0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frame</a:t>
            </a:r>
            <a:r>
              <a:rPr lang="en-US" sz="40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отображает внешние границы таблицы</a:t>
            </a:r>
          </a:p>
          <a:p>
            <a:pPr marL="0" indent="457200" algn="just">
              <a:spcBef>
                <a:spcPts val="0"/>
              </a:spcBef>
              <a:buNone/>
            </a:pPr>
            <a:r>
              <a:rPr lang="en-US" sz="3600" b="1" dirty="0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rules</a:t>
            </a:r>
            <a:r>
              <a:rPr 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отображает внутренние границы между ячейками</a:t>
            </a:r>
          </a:p>
          <a:p>
            <a:pPr marL="0" indent="457200" algn="just">
              <a:spcBef>
                <a:spcPts val="0"/>
              </a:spcBef>
              <a:buNone/>
            </a:pPr>
            <a:r>
              <a:rPr lang="en-US" sz="4000" b="1" dirty="0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width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ширина </a:t>
            </a:r>
            <a:r>
              <a:rPr lang="ru-RU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таблиы</a:t>
            </a:r>
            <a:endParaRPr lang="ru-RU" dirty="0" smtClean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r>
              <a:rPr lang="en-US" sz="3600" b="1" dirty="0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height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высота таблицы</a:t>
            </a:r>
          </a:p>
          <a:p>
            <a:pPr marL="0" indent="457200" algn="just">
              <a:spcBef>
                <a:spcPts val="0"/>
              </a:spcBef>
              <a:buNone/>
            </a:pPr>
            <a:r>
              <a:rPr lang="ru-RU" sz="4000" b="1" dirty="0" err="1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cols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задаёт количество столбцов в таблице, помогая браузеру в подготовке к её отображению</a:t>
            </a:r>
            <a:endParaRPr lang="ru-RU" dirty="0" smtClean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just">
              <a:lnSpc>
                <a:spcPct val="110000"/>
              </a:lnSpc>
              <a:buNone/>
            </a:pPr>
            <a:endParaRPr lang="ru-RU" b="1" dirty="0" smtClean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just">
              <a:lnSpc>
                <a:spcPct val="110000"/>
              </a:lnSpc>
              <a:buNone/>
            </a:pPr>
            <a:endParaRPr lang="en-US" b="1" dirty="0" smtClean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just">
              <a:lnSpc>
                <a:spcPct val="110000"/>
              </a:lnSpc>
              <a:buNone/>
            </a:pPr>
            <a:endParaRPr lang="ru-RU" sz="3000" dirty="0" smtClean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6950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>
            <a:spLocks noGrp="1"/>
          </p:cNvSpPr>
          <p:nvPr>
            <p:ph type="title"/>
          </p:nvPr>
        </p:nvSpPr>
        <p:spPr>
          <a:xfrm>
            <a:off x="360264" y="-243408"/>
            <a:ext cx="8425339" cy="1143000"/>
          </a:xfrm>
        </p:spPr>
        <p:txBody>
          <a:bodyPr/>
          <a:lstStyle/>
          <a:p>
            <a:r>
              <a:rPr lang="ru-RU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Атрибуты тега </a:t>
            </a:r>
            <a:r>
              <a:rPr lang="en-US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table</a:t>
            </a:r>
            <a:endParaRPr lang="ru-RU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Объект 2"/>
          <p:cNvSpPr>
            <a:spLocks noGrp="1"/>
          </p:cNvSpPr>
          <p:nvPr>
            <p:ph idx="1"/>
          </p:nvPr>
        </p:nvSpPr>
        <p:spPr>
          <a:xfrm>
            <a:off x="144240" y="836712"/>
            <a:ext cx="8712968" cy="4525963"/>
          </a:xfrm>
        </p:spPr>
        <p:txBody>
          <a:bodyPr>
            <a:noAutofit/>
          </a:bodyPr>
          <a:lstStyle/>
          <a:p>
            <a:pPr marL="0" indent="457200" algn="just">
              <a:spcBef>
                <a:spcPts val="0"/>
              </a:spcBef>
              <a:buNone/>
            </a:pPr>
            <a:r>
              <a:rPr lang="ru-RU" sz="3600" dirty="0">
                <a:latin typeface="Arial" pitchFamily="34" charset="0"/>
                <a:cs typeface="Arial" pitchFamily="34" charset="0"/>
              </a:rPr>
              <a:t>Атрибут </a:t>
            </a:r>
            <a:r>
              <a:rPr lang="ru-RU" sz="3600" b="1" dirty="0" err="1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summary</a:t>
            </a:r>
            <a:r>
              <a:rPr lang="ru-RU" sz="3600" dirty="0">
                <a:latin typeface="Arial" pitchFamily="34" charset="0"/>
                <a:cs typeface="Arial" pitchFamily="34" charset="0"/>
              </a:rPr>
              <a:t> предназначен для краткого описания таблицы или указания ее предназначения. В отличие от тега </a:t>
            </a:r>
            <a:r>
              <a:rPr lang="ru-RU" sz="3600" b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&lt;</a:t>
            </a:r>
            <a:r>
              <a:rPr lang="ru-RU" sz="3600" b="1" dirty="0" err="1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caption</a:t>
            </a:r>
            <a:r>
              <a:rPr lang="ru-RU" sz="3600" b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&gt; </a:t>
            </a:r>
            <a:r>
              <a:rPr lang="ru-RU" sz="3600" dirty="0">
                <a:latin typeface="Arial" pitchFamily="34" charset="0"/>
                <a:cs typeface="Arial" pitchFamily="34" charset="0"/>
              </a:rPr>
              <a:t>содержимое </a:t>
            </a:r>
            <a:r>
              <a:rPr lang="ru-RU" sz="3600" dirty="0" err="1">
                <a:latin typeface="Arial" pitchFamily="34" charset="0"/>
                <a:cs typeface="Arial" pitchFamily="34" charset="0"/>
              </a:rPr>
              <a:t>summary</a:t>
            </a:r>
            <a:r>
              <a:rPr lang="ru-RU" sz="3600" dirty="0">
                <a:latin typeface="Arial" pitchFamily="34" charset="0"/>
                <a:cs typeface="Arial" pitchFamily="34" charset="0"/>
              </a:rPr>
              <a:t> никак не отображается и в браузере не выводится, однако может использоваться поисковыми системами или речевыми браузерами</a:t>
            </a:r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just">
              <a:lnSpc>
                <a:spcPct val="110000"/>
              </a:lnSpc>
              <a:buNone/>
            </a:pPr>
            <a:endParaRPr lang="ru-RU" b="1" dirty="0" smtClean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just">
              <a:lnSpc>
                <a:spcPct val="110000"/>
              </a:lnSpc>
              <a:buNone/>
            </a:pPr>
            <a:endParaRPr lang="en-US" b="1" dirty="0" smtClean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just">
              <a:lnSpc>
                <a:spcPct val="110000"/>
              </a:lnSpc>
              <a:buNone/>
            </a:pPr>
            <a:endParaRPr lang="ru-RU" sz="3000" dirty="0" smtClean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3256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>
            <a:spLocks noGrp="1"/>
          </p:cNvSpPr>
          <p:nvPr>
            <p:ph type="title"/>
          </p:nvPr>
        </p:nvSpPr>
        <p:spPr>
          <a:xfrm>
            <a:off x="360264" y="-243408"/>
            <a:ext cx="8425339" cy="1143000"/>
          </a:xfrm>
        </p:spPr>
        <p:txBody>
          <a:bodyPr/>
          <a:lstStyle/>
          <a:p>
            <a:r>
              <a:rPr lang="ru-RU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Атрибуты тега </a:t>
            </a:r>
            <a:r>
              <a:rPr lang="en-US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endParaRPr lang="ru-RU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Объект 2"/>
          <p:cNvSpPr>
            <a:spLocks noGrp="1"/>
          </p:cNvSpPr>
          <p:nvPr>
            <p:ph idx="1"/>
          </p:nvPr>
        </p:nvSpPr>
        <p:spPr>
          <a:xfrm>
            <a:off x="144240" y="836712"/>
            <a:ext cx="8712968" cy="4525963"/>
          </a:xfrm>
        </p:spPr>
        <p:txBody>
          <a:bodyPr>
            <a:noAutofit/>
          </a:bodyPr>
          <a:lstStyle/>
          <a:p>
            <a:pPr marL="0" indent="457200" algn="just">
              <a:spcBef>
                <a:spcPts val="0"/>
              </a:spcBef>
              <a:buNone/>
            </a:pPr>
            <a:r>
              <a:rPr lang="en-US" sz="3600" b="1" dirty="0" err="1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colspan</a:t>
            </a:r>
            <a:r>
              <a:rPr lang="en-US" sz="3600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ru-RU" sz="3600" dirty="0" smtClean="0">
                <a:latin typeface="Arial" pitchFamily="34" charset="0"/>
                <a:cs typeface="Arial" pitchFamily="34" charset="0"/>
              </a:rPr>
              <a:t>объединяет несколько ячеек в строке</a:t>
            </a:r>
          </a:p>
          <a:p>
            <a:pPr marL="0" indent="457200" algn="just">
              <a:spcBef>
                <a:spcPts val="0"/>
              </a:spcBef>
              <a:buNone/>
            </a:pPr>
            <a:r>
              <a:rPr lang="en-US" sz="3600" b="1" dirty="0" err="1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rowspan</a:t>
            </a:r>
            <a:r>
              <a:rPr lang="en-US" sz="36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sz="36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объединяет несколько ячеек в столбце</a:t>
            </a:r>
          </a:p>
          <a:p>
            <a:pPr marL="0" indent="457200" algn="just">
              <a:spcBef>
                <a:spcPts val="0"/>
              </a:spcBef>
              <a:buNone/>
            </a:pPr>
            <a:r>
              <a:rPr lang="en-US" sz="3600" b="1" dirty="0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headers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позволяет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связать ячейки таблицы с заголовками</a:t>
            </a:r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just">
              <a:lnSpc>
                <a:spcPct val="110000"/>
              </a:lnSpc>
              <a:buNone/>
            </a:pPr>
            <a:endParaRPr lang="ru-RU" b="1" dirty="0" smtClean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just">
              <a:lnSpc>
                <a:spcPct val="110000"/>
              </a:lnSpc>
              <a:buNone/>
            </a:pPr>
            <a:endParaRPr lang="en-US" b="1" dirty="0" smtClean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just">
              <a:lnSpc>
                <a:spcPct val="110000"/>
              </a:lnSpc>
              <a:buNone/>
            </a:pPr>
            <a:endParaRPr lang="ru-RU" sz="3000" dirty="0" smtClean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6697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>
            <a:spLocks noGrp="1"/>
          </p:cNvSpPr>
          <p:nvPr>
            <p:ph type="title"/>
          </p:nvPr>
        </p:nvSpPr>
        <p:spPr>
          <a:xfrm>
            <a:off x="360264" y="-243408"/>
            <a:ext cx="8425339" cy="1143000"/>
          </a:xfrm>
        </p:spPr>
        <p:txBody>
          <a:bodyPr/>
          <a:lstStyle/>
          <a:p>
            <a:r>
              <a:rPr lang="ru-RU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Атрибуты тега </a:t>
            </a:r>
            <a:r>
              <a:rPr lang="en-US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endParaRPr lang="ru-RU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51" t="53448" r="46201" b="19396"/>
          <a:stretch/>
        </p:blipFill>
        <p:spPr bwMode="auto">
          <a:xfrm>
            <a:off x="478393" y="908720"/>
            <a:ext cx="4994439" cy="27480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5981" b="74030"/>
          <a:stretch/>
        </p:blipFill>
        <p:spPr bwMode="auto">
          <a:xfrm>
            <a:off x="5760864" y="2996952"/>
            <a:ext cx="3330695" cy="34689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42736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102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>
            <a:spLocks noGrp="1"/>
          </p:cNvSpPr>
          <p:nvPr>
            <p:ph type="title"/>
          </p:nvPr>
        </p:nvSpPr>
        <p:spPr>
          <a:xfrm>
            <a:off x="360264" y="-243408"/>
            <a:ext cx="8425339" cy="1143000"/>
          </a:xfrm>
        </p:spPr>
        <p:txBody>
          <a:bodyPr/>
          <a:lstStyle/>
          <a:p>
            <a:r>
              <a:rPr lang="ru-RU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Атрибуты тега </a:t>
            </a:r>
            <a:r>
              <a:rPr lang="en-US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endParaRPr lang="ru-RU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70" t="40194" r="48745" b="19612"/>
          <a:stretch/>
        </p:blipFill>
        <p:spPr bwMode="auto">
          <a:xfrm>
            <a:off x="144240" y="908720"/>
            <a:ext cx="5245957" cy="41764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744" b="63901"/>
          <a:stretch/>
        </p:blipFill>
        <p:spPr bwMode="auto">
          <a:xfrm>
            <a:off x="4008610" y="3284984"/>
            <a:ext cx="5280646" cy="3542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92914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2050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38" t="48276" r="31297" b="19612"/>
          <a:stretch/>
        </p:blipFill>
        <p:spPr bwMode="auto">
          <a:xfrm>
            <a:off x="360264" y="116632"/>
            <a:ext cx="8469881" cy="33123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893" b="70151"/>
          <a:stretch/>
        </p:blipFill>
        <p:spPr bwMode="auto">
          <a:xfrm>
            <a:off x="1224360" y="3519628"/>
            <a:ext cx="7152672" cy="3356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3671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>
            <a:spLocks noGrp="1"/>
          </p:cNvSpPr>
          <p:nvPr>
            <p:ph type="title"/>
          </p:nvPr>
        </p:nvSpPr>
        <p:spPr>
          <a:xfrm>
            <a:off x="360264" y="-243408"/>
            <a:ext cx="8425339" cy="1143000"/>
          </a:xfrm>
        </p:spPr>
        <p:txBody>
          <a:bodyPr/>
          <a:lstStyle/>
          <a:p>
            <a:r>
              <a:rPr lang="ru-RU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Атрибуты тега </a:t>
            </a:r>
            <a:r>
              <a:rPr lang="en-US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</a:t>
            </a:r>
            <a:endParaRPr lang="ru-RU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Объект 2"/>
          <p:cNvSpPr>
            <a:spLocks noGrp="1"/>
          </p:cNvSpPr>
          <p:nvPr>
            <p:ph idx="1"/>
          </p:nvPr>
        </p:nvSpPr>
        <p:spPr>
          <a:xfrm>
            <a:off x="288256" y="548680"/>
            <a:ext cx="8712968" cy="4525963"/>
          </a:xfrm>
        </p:spPr>
        <p:txBody>
          <a:bodyPr>
            <a:noAutofit/>
          </a:bodyPr>
          <a:lstStyle/>
          <a:p>
            <a:pPr marL="0" indent="457200" algn="just">
              <a:spcBef>
                <a:spcPts val="0"/>
              </a:spcBef>
              <a:buNone/>
            </a:pPr>
            <a:r>
              <a:rPr lang="en-US" sz="3600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span</a:t>
            </a:r>
            <a:r>
              <a:rPr lang="ru-RU" sz="3600" b="1" dirty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позволяет указать какое количество столбцов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одновременно можно изменить</a:t>
            </a:r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just">
              <a:lnSpc>
                <a:spcPct val="110000"/>
              </a:lnSpc>
              <a:buNone/>
            </a:pPr>
            <a:endParaRPr lang="ru-RU" sz="3000" dirty="0" smtClean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00" r="75318" b="71444"/>
          <a:stretch/>
        </p:blipFill>
        <p:spPr bwMode="auto">
          <a:xfrm>
            <a:off x="1584400" y="4149081"/>
            <a:ext cx="6458248" cy="2708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89" t="53017" r="29964" b="24138"/>
          <a:stretch/>
        </p:blipFill>
        <p:spPr bwMode="auto">
          <a:xfrm>
            <a:off x="411214" y="1700808"/>
            <a:ext cx="8445994" cy="24482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20695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307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27384"/>
            <a:ext cx="8425339" cy="1143000"/>
          </a:xfrm>
        </p:spPr>
        <p:txBody>
          <a:bodyPr/>
          <a:lstStyle/>
          <a:p>
            <a:r>
              <a:rPr lang="ru-RU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Служебные теги</a:t>
            </a:r>
            <a:endParaRPr lang="ru-RU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68075" y="908720"/>
            <a:ext cx="8425339" cy="4525963"/>
          </a:xfrm>
        </p:spPr>
        <p:txBody>
          <a:bodyPr>
            <a:normAutofit fontScale="92500" lnSpcReduction="20000"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ru-RU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Тег </a:t>
            </a:r>
            <a:r>
              <a:rPr lang="en-US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head</a:t>
            </a:r>
          </a:p>
          <a:p>
            <a:pPr marL="0" indent="457200" algn="just">
              <a:lnSpc>
                <a:spcPct val="110000"/>
              </a:lnSpc>
              <a:buNone/>
            </a:pPr>
            <a:r>
              <a:rPr lang="ru-RU" sz="3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Служебный </a:t>
            </a:r>
            <a:r>
              <a:rPr lang="ru-RU" sz="30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тег, который содержит в себе всю техническую информацию о веб-странице, а также задает ее заголовок. Эта информация не видна обычному </a:t>
            </a:r>
            <a:r>
              <a:rPr lang="ru-RU" sz="3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пользователю, </a:t>
            </a:r>
            <a:r>
              <a:rPr lang="ru-RU" sz="30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но помогает браузерам и поисковым системам работать с данными </a:t>
            </a:r>
            <a:r>
              <a:rPr lang="ru-RU" sz="3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страницы</a:t>
            </a:r>
          </a:p>
          <a:p>
            <a:pPr marL="0" indent="457200" algn="just">
              <a:buNone/>
            </a:pPr>
            <a:r>
              <a:rPr lang="ru-RU" sz="30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 </a:t>
            </a:r>
            <a:r>
              <a:rPr lang="ru-RU" sz="3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нем </a:t>
            </a:r>
            <a:r>
              <a:rPr lang="ru-RU" sz="30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могут содержаться такие элементы, как </a:t>
            </a:r>
            <a:r>
              <a:rPr lang="ru-RU" sz="3900" b="1" dirty="0" err="1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</a:t>
            </a:r>
            <a:r>
              <a:rPr lang="ru-RU" sz="3900" b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ru-RU" sz="3900" b="1" dirty="0" err="1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base</a:t>
            </a:r>
            <a:r>
              <a:rPr lang="ru-RU" sz="3900" b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ru-RU" sz="3900" b="1" dirty="0" err="1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meta</a:t>
            </a:r>
            <a:r>
              <a:rPr lang="ru-RU" sz="3900" b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ru-RU" sz="3900" b="1" dirty="0" err="1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link</a:t>
            </a:r>
            <a:r>
              <a:rPr lang="ru-RU" sz="3900" b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ru-RU" sz="3900" b="1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ru-RU" sz="3900" b="1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3900" b="1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noscript</a:t>
            </a:r>
            <a:r>
              <a:rPr lang="ru-RU" sz="3900" b="1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3900" b="1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script</a:t>
            </a:r>
            <a:endParaRPr lang="ru-RU" sz="3900" b="1" dirty="0" smtClean="0">
              <a:solidFill>
                <a:srgbClr val="00B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endParaRPr lang="en-US" b="1" dirty="0" smtClean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2691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6" name="Picture 6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01" t="23815" r="10008" b="19288"/>
          <a:stretch/>
        </p:blipFill>
        <p:spPr bwMode="auto">
          <a:xfrm>
            <a:off x="244843" y="188640"/>
            <a:ext cx="8900397" cy="63367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75403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6921" b="61853"/>
          <a:stretch/>
        </p:blipFill>
        <p:spPr bwMode="auto">
          <a:xfrm>
            <a:off x="360264" y="584646"/>
            <a:ext cx="8785200" cy="5695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52076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18256"/>
            <a:ext cx="8425339" cy="1143000"/>
          </a:xfrm>
        </p:spPr>
        <p:txBody>
          <a:bodyPr/>
          <a:lstStyle/>
          <a:p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Теги изображений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60264" y="908720"/>
            <a:ext cx="8425339" cy="4525963"/>
          </a:xfrm>
        </p:spPr>
        <p:txBody>
          <a:bodyPr>
            <a:noAutofit/>
          </a:bodyPr>
          <a:lstStyle/>
          <a:p>
            <a:pPr marL="0" indent="457200" algn="just">
              <a:spcBef>
                <a:spcPts val="0"/>
              </a:spcBef>
              <a:buNone/>
            </a:pPr>
            <a:r>
              <a:rPr lang="en-US" sz="4000" b="1" dirty="0" err="1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img</a:t>
            </a:r>
            <a:r>
              <a:rPr lang="en-US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используется для вставки в изображений</a:t>
            </a:r>
          </a:p>
          <a:p>
            <a:pPr marL="0" indent="457200" algn="just">
              <a:spcBef>
                <a:spcPts val="0"/>
              </a:spcBef>
              <a:buNone/>
            </a:pPr>
            <a:r>
              <a:rPr lang="en-US" sz="36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map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создаёт карту-изображение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  <a:endParaRPr lang="ru-RU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r>
              <a:rPr lang="ru-RU" i="1" dirty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Карта изображений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— это зоны обычного изображения, при нажатии на которые происходит активация ссылок связанных с конкретной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зоной</a:t>
            </a:r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r>
              <a:rPr lang="en-US" sz="36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area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определяет активную зону карты-изображения</a:t>
            </a:r>
          </a:p>
          <a:p>
            <a:pPr marL="0" indent="457200" algn="just"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canvas</a:t>
            </a:r>
            <a:r>
              <a:rPr lang="en-US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определяет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область, в которой можно рисовать при помощи скриптов</a:t>
            </a:r>
          </a:p>
        </p:txBody>
      </p:sp>
    </p:spTree>
    <p:extLst>
      <p:ext uri="{BB962C8B-B14F-4D97-AF65-F5344CB8AC3E}">
        <p14:creationId xmlns:p14="http://schemas.microsoft.com/office/powerpoint/2010/main" val="1265404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18256"/>
            <a:ext cx="8425339" cy="1143000"/>
          </a:xfrm>
        </p:spPr>
        <p:txBody>
          <a:bodyPr/>
          <a:lstStyle/>
          <a:p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Атрибуты тега </a:t>
            </a:r>
            <a:r>
              <a:rPr lang="en-US" b="1" dirty="0" err="1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img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60264" y="908720"/>
            <a:ext cx="8425339" cy="4525963"/>
          </a:xfrm>
        </p:spPr>
        <p:txBody>
          <a:bodyPr>
            <a:noAutofit/>
          </a:bodyPr>
          <a:lstStyle/>
          <a:p>
            <a:pPr marL="0" indent="457200" algn="just">
              <a:spcBef>
                <a:spcPts val="0"/>
              </a:spcBef>
              <a:buNone/>
            </a:pPr>
            <a:r>
              <a:rPr lang="en-US" b="1" dirty="0" err="1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src</a:t>
            </a:r>
            <a:r>
              <a:rPr lang="en-US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 (</a:t>
            </a:r>
            <a:r>
              <a:rPr lang="ru-RU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от англ. </a:t>
            </a:r>
            <a:r>
              <a:rPr lang="en-US" b="1" dirty="0" err="1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Sorce</a:t>
            </a:r>
            <a:r>
              <a:rPr lang="en-US" b="1" dirty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источник</a:t>
            </a:r>
            <a:r>
              <a:rPr lang="en-US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)</a:t>
            </a:r>
            <a:r>
              <a:rPr lang="en-US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указывает местоположение файла изображения</a:t>
            </a:r>
          </a:p>
          <a:p>
            <a:pPr marL="0" indent="457200" algn="just"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alt</a:t>
            </a:r>
            <a:r>
              <a:rPr lang="ru-RU" b="1" dirty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атрибут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содержит текст, который браузер выводит вместо изображения, если графика не поддерживается, или показывает в виде подсказки, когда пользователь размещает над изображением мышиный курсор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</a:p>
          <a:p>
            <a:pPr marL="0" indent="457200" algn="just"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height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высота изображения</a:t>
            </a:r>
          </a:p>
          <a:p>
            <a:pPr marL="0" indent="457200" algn="just"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width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ширина изображения</a:t>
            </a:r>
          </a:p>
          <a:p>
            <a:pPr marL="0" indent="457200" algn="just">
              <a:spcBef>
                <a:spcPts val="0"/>
              </a:spcBef>
              <a:buNone/>
            </a:pPr>
            <a:endParaRPr lang="ru-RU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2214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18256"/>
            <a:ext cx="8425339" cy="1143000"/>
          </a:xfrm>
        </p:spPr>
        <p:txBody>
          <a:bodyPr/>
          <a:lstStyle/>
          <a:p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Атрибуты тега </a:t>
            </a:r>
            <a:r>
              <a:rPr lang="en-US" b="1" dirty="0" err="1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img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60264" y="908720"/>
            <a:ext cx="8425339" cy="4525963"/>
          </a:xfrm>
        </p:spPr>
        <p:txBody>
          <a:bodyPr>
            <a:noAutofit/>
          </a:bodyPr>
          <a:lstStyle/>
          <a:p>
            <a:pPr marL="0" indent="457200" algn="just">
              <a:spcBef>
                <a:spcPts val="0"/>
              </a:spcBef>
              <a:buNone/>
            </a:pPr>
            <a:r>
              <a:rPr lang="en-US" b="1" dirty="0" err="1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srcset</a:t>
            </a:r>
            <a:r>
              <a:rPr lang="ru-RU" dirty="0"/>
              <a:t> </a:t>
            </a:r>
            <a:r>
              <a:rPr lang="ru-RU" dirty="0">
                <a:latin typeface="Arial" pitchFamily="34" charset="0"/>
                <a:cs typeface="Arial" pitchFamily="34" charset="0"/>
              </a:rPr>
              <a:t>указывает список из одного или нескольких значений, разделённых запятыми, указывающих набор возможных изображений для отображения в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браузере</a:t>
            </a:r>
          </a:p>
          <a:p>
            <a:pPr marL="0" indent="457200" algn="just"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sizes</a:t>
            </a:r>
            <a:r>
              <a:rPr lang="ru-RU" dirty="0"/>
              <a:t> </a:t>
            </a:r>
            <a:r>
              <a:rPr lang="ru-RU" dirty="0" smtClean="0"/>
              <a:t>задает </a:t>
            </a:r>
            <a:r>
              <a:rPr lang="ru-RU" dirty="0"/>
              <a:t>размеры изображения для разных макетов страницы</a:t>
            </a:r>
            <a:endParaRPr lang="ru-RU" b="1" dirty="0" smtClean="0">
              <a:solidFill>
                <a:srgbClr val="7030A0"/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r>
              <a:rPr lang="en-US" b="1" dirty="0" err="1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usemap</a:t>
            </a:r>
            <a:r>
              <a:rPr lang="en-US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определяет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изображение в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качестве клиентской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карты-изображений</a:t>
            </a:r>
          </a:p>
          <a:p>
            <a:pPr marL="0" indent="457200" algn="just">
              <a:spcBef>
                <a:spcPts val="0"/>
              </a:spcBef>
              <a:buNone/>
            </a:pPr>
            <a:r>
              <a:rPr lang="en-US" b="1" dirty="0" err="1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ismap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указывает браузеру, что данное изображение является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серверной картой-изображением</a:t>
            </a:r>
            <a:endParaRPr lang="ru-RU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endParaRPr lang="ru-RU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4147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18256"/>
            <a:ext cx="8425339" cy="1143000"/>
          </a:xfrm>
        </p:spPr>
        <p:txBody>
          <a:bodyPr/>
          <a:lstStyle/>
          <a:p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Атрибуты тега </a:t>
            </a:r>
            <a:r>
              <a:rPr lang="en-US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map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60264" y="908721"/>
            <a:ext cx="8425339" cy="1152128"/>
          </a:xfrm>
        </p:spPr>
        <p:txBody>
          <a:bodyPr>
            <a:noAutofit/>
          </a:bodyPr>
          <a:lstStyle/>
          <a:p>
            <a:pPr marL="0" indent="457200" algn="just"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name</a:t>
            </a:r>
            <a:r>
              <a:rPr lang="ru-RU" dirty="0" smtClean="0"/>
              <a:t>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присваивает уникальное имя элементу, через которое устанавливается связь с изображением</a:t>
            </a:r>
            <a:endParaRPr lang="en-US" dirty="0" smtClean="0">
              <a:latin typeface="Arial" pitchFamily="34" charset="0"/>
              <a:cs typeface="Arial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endParaRPr lang="ru-RU" dirty="0" smtClean="0">
              <a:latin typeface="Arial" pitchFamily="34" charset="0"/>
              <a:cs typeface="Arial" pitchFamily="34" charset="0"/>
            </a:endParaRPr>
          </a:p>
          <a:p>
            <a:pPr marL="0" indent="457200" algn="ctr">
              <a:spcBef>
                <a:spcPts val="0"/>
              </a:spcBef>
              <a:buNone/>
            </a:pPr>
            <a:r>
              <a:rPr lang="en-US" sz="4000" b="1" dirty="0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&lt;</a:t>
            </a:r>
            <a:r>
              <a:rPr lang="en-US" sz="4000" b="1" dirty="0" err="1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img</a:t>
            </a:r>
            <a:r>
              <a:rPr lang="en-US" sz="4000" b="1" dirty="0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4000" b="1" dirty="0" err="1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usemap</a:t>
            </a:r>
            <a:r>
              <a:rPr lang="en-US" sz="4000" b="1" dirty="0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="#student</a:t>
            </a:r>
            <a:r>
              <a:rPr lang="en-US" sz="4000" b="1" dirty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"</a:t>
            </a:r>
            <a:r>
              <a:rPr lang="en-US" sz="4000" b="1" dirty="0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&gt;</a:t>
            </a:r>
          </a:p>
          <a:p>
            <a:pPr marL="0" indent="457200" algn="ctr">
              <a:spcBef>
                <a:spcPts val="0"/>
              </a:spcBef>
              <a:buNone/>
            </a:pPr>
            <a:r>
              <a:rPr lang="en-US" sz="4000" b="1" dirty="0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&lt;map name="student</a:t>
            </a:r>
            <a:r>
              <a:rPr lang="en-US" sz="4000" b="1" dirty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"</a:t>
            </a:r>
            <a:r>
              <a:rPr lang="en-US" sz="4000" b="1" dirty="0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&gt;</a:t>
            </a:r>
            <a:endParaRPr lang="ru-RU" sz="4000" b="1" dirty="0" smtClean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endParaRPr lang="ru-RU" dirty="0" smtClean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1106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18256"/>
            <a:ext cx="8425339" cy="1143000"/>
          </a:xfrm>
        </p:spPr>
        <p:txBody>
          <a:bodyPr/>
          <a:lstStyle/>
          <a:p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Атрибуты тега </a:t>
            </a:r>
            <a:r>
              <a:rPr lang="en-US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area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60264" y="908721"/>
            <a:ext cx="8425339" cy="1152128"/>
          </a:xfrm>
        </p:spPr>
        <p:txBody>
          <a:bodyPr>
            <a:noAutofit/>
          </a:bodyPr>
          <a:lstStyle/>
          <a:p>
            <a:pPr marL="0" indent="457200" algn="just"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a</a:t>
            </a:r>
            <a:r>
              <a:rPr lang="ru-RU" b="1" dirty="0" err="1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lt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    альтернативный текст для области изображения.</a:t>
            </a:r>
          </a:p>
          <a:p>
            <a:pPr marL="0" indent="457200" algn="just">
              <a:spcBef>
                <a:spcPts val="0"/>
              </a:spcBef>
              <a:buNone/>
            </a:pPr>
            <a:r>
              <a:rPr lang="ru-RU" b="1" dirty="0" err="1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coords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координаты </a:t>
            </a:r>
            <a:r>
              <a:rPr lang="ru-RU" dirty="0">
                <a:latin typeface="Arial" pitchFamily="34" charset="0"/>
                <a:cs typeface="Arial" pitchFamily="34" charset="0"/>
              </a:rPr>
              <a:t>активной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области</a:t>
            </a:r>
            <a:endParaRPr lang="ru-RU" dirty="0">
              <a:latin typeface="Arial" pitchFamily="34" charset="0"/>
              <a:cs typeface="Arial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r>
              <a:rPr lang="ru-RU" b="1" dirty="0" err="1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download</a:t>
            </a:r>
            <a:r>
              <a:rPr lang="ru-RU" dirty="0">
                <a:latin typeface="Arial" pitchFamily="34" charset="0"/>
                <a:cs typeface="Arial" pitchFamily="34" charset="0"/>
              </a:rPr>
              <a:t>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сообщает </a:t>
            </a:r>
            <a:r>
              <a:rPr lang="ru-RU" dirty="0">
                <a:latin typeface="Arial" pitchFamily="34" charset="0"/>
                <a:cs typeface="Arial" pitchFamily="34" charset="0"/>
              </a:rPr>
              <a:t>о том, что эта ссылка должна быть использована для скачивания файла, и, когда пользователь нажимает на ссылку, ему будет предложено сохранить файл как локальный.</a:t>
            </a:r>
          </a:p>
          <a:p>
            <a:pPr marL="0" indent="457200" algn="just">
              <a:spcBef>
                <a:spcPts val="0"/>
              </a:spcBef>
              <a:buNone/>
            </a:pPr>
            <a:endParaRPr lang="ru-RU" dirty="0" smtClean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6654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18256"/>
            <a:ext cx="8425339" cy="1143000"/>
          </a:xfrm>
        </p:spPr>
        <p:txBody>
          <a:bodyPr/>
          <a:lstStyle/>
          <a:p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Атрибуты тега </a:t>
            </a:r>
            <a:r>
              <a:rPr lang="en-US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area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32272" y="1124744"/>
            <a:ext cx="8425339" cy="1152128"/>
          </a:xfrm>
        </p:spPr>
        <p:txBody>
          <a:bodyPr>
            <a:noAutofit/>
          </a:bodyPr>
          <a:lstStyle/>
          <a:p>
            <a:pPr marL="0" indent="457200" algn="just">
              <a:spcBef>
                <a:spcPts val="0"/>
              </a:spcBef>
              <a:buNone/>
            </a:pPr>
            <a:r>
              <a:rPr lang="ru-RU" b="1" dirty="0" err="1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href</a:t>
            </a:r>
            <a:r>
              <a:rPr lang="ru-RU" b="1" dirty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задает адрес документа, на который следует перейти</a:t>
            </a:r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r>
              <a:rPr lang="ru-RU" b="1" dirty="0" err="1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shape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  форма </a:t>
            </a:r>
            <a:r>
              <a:rPr lang="ru-RU" dirty="0">
                <a:latin typeface="Arial" pitchFamily="34" charset="0"/>
                <a:cs typeface="Arial" pitchFamily="34" charset="0"/>
              </a:rPr>
              <a:t>области.</a:t>
            </a:r>
          </a:p>
          <a:p>
            <a:pPr marL="0" indent="457200" algn="just"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t</a:t>
            </a:r>
            <a:r>
              <a:rPr lang="ru-RU" b="1" dirty="0" err="1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arget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 имя фрейма, куда браузер будет загружать документ</a:t>
            </a:r>
          </a:p>
        </p:txBody>
      </p:sp>
    </p:spTree>
    <p:extLst>
      <p:ext uri="{BB962C8B-B14F-4D97-AF65-F5344CB8AC3E}">
        <p14:creationId xmlns:p14="http://schemas.microsoft.com/office/powerpoint/2010/main" val="1118923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04280" y="116632"/>
            <a:ext cx="8425339" cy="720080"/>
          </a:xfrm>
        </p:spPr>
        <p:txBody>
          <a:bodyPr>
            <a:normAutofit fontScale="90000"/>
          </a:bodyPr>
          <a:lstStyle/>
          <a:p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Карта-изображение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48" t="6358" r="5888" b="39332"/>
          <a:stretch/>
        </p:blipFill>
        <p:spPr bwMode="auto">
          <a:xfrm>
            <a:off x="144240" y="980728"/>
            <a:ext cx="5112567" cy="53285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1376" b="63039"/>
          <a:stretch/>
        </p:blipFill>
        <p:spPr bwMode="auto">
          <a:xfrm>
            <a:off x="5256807" y="1097641"/>
            <a:ext cx="4046420" cy="52116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93571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332656"/>
            <a:ext cx="8425339" cy="1143000"/>
          </a:xfrm>
        </p:spPr>
        <p:txBody>
          <a:bodyPr>
            <a:normAutofit fontScale="90000"/>
          </a:bodyPr>
          <a:lstStyle/>
          <a:p>
            <a:r>
              <a:rPr lang="ru-RU" b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Теги для отображения и форматирования текста</a:t>
            </a:r>
            <a:br>
              <a:rPr lang="ru-RU" b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</a:b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44240" y="1196752"/>
            <a:ext cx="9145239" cy="4525963"/>
          </a:xfrm>
        </p:spPr>
        <p:txBody>
          <a:bodyPr>
            <a:noAutofit/>
          </a:bodyPr>
          <a:lstStyle/>
          <a:p>
            <a:pPr marL="0" indent="457200">
              <a:buNone/>
            </a:pPr>
            <a:r>
              <a:rPr lang="en-US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h1, h2, h3, h4, h5, h6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 создание заголовков раздела</a:t>
            </a:r>
          </a:p>
          <a:p>
            <a:pPr marL="0" indent="457200">
              <a:buNone/>
            </a:pPr>
            <a:r>
              <a:rPr lang="en-US" sz="36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p</a:t>
            </a:r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создание нового абзаца</a:t>
            </a:r>
          </a:p>
          <a:p>
            <a:pPr marL="0" indent="457200">
              <a:buNone/>
            </a:pPr>
            <a:r>
              <a:rPr lang="en-US" sz="3600" b="1" dirty="0" err="1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br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для принудительного разрыва строки</a:t>
            </a:r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>
              <a:buNone/>
            </a:pPr>
            <a:r>
              <a:rPr lang="en-US" sz="3900" b="1" dirty="0" err="1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hr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определяет тематический разрыв контента на HTML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странице, отображается как горизонт. линия</a:t>
            </a:r>
          </a:p>
          <a:p>
            <a:pPr marL="0" indent="0">
              <a:buNone/>
            </a:pP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endParaRPr lang="ru-RU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7291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27384"/>
            <a:ext cx="8425339" cy="1143000"/>
          </a:xfrm>
        </p:spPr>
        <p:txBody>
          <a:bodyPr/>
          <a:lstStyle/>
          <a:p>
            <a:r>
              <a:rPr lang="ru-RU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Служебные теги</a:t>
            </a:r>
            <a:endParaRPr lang="ru-RU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68075" y="908720"/>
            <a:ext cx="8425339" cy="4525963"/>
          </a:xfrm>
        </p:spPr>
        <p:txBody>
          <a:bodyPr>
            <a:norm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ru-RU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Тег </a:t>
            </a:r>
            <a:r>
              <a:rPr lang="en-US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</a:t>
            </a:r>
          </a:p>
          <a:p>
            <a:pPr marL="0" indent="457200" algn="just">
              <a:lnSpc>
                <a:spcPct val="110000"/>
              </a:lnSpc>
              <a:buNone/>
            </a:pPr>
            <a:r>
              <a:rPr lang="ru-RU" sz="3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Используется для определения заголовка документа и отображается в заголовке окна браузера</a:t>
            </a:r>
            <a:endParaRPr lang="ru-RU" sz="3000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lnSpc>
                <a:spcPct val="110000"/>
              </a:lnSpc>
              <a:buNone/>
            </a:pPr>
            <a:r>
              <a:rPr lang="ru-RU" sz="30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Тег </a:t>
            </a:r>
            <a:r>
              <a:rPr lang="en-US" sz="30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link</a:t>
            </a:r>
            <a:endParaRPr lang="ru-RU" sz="3000" b="1" dirty="0" smtClean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just">
              <a:lnSpc>
                <a:spcPct val="110000"/>
              </a:lnSpc>
              <a:buNone/>
            </a:pPr>
            <a:r>
              <a:rPr lang="ru-RU" sz="3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Используется для подключения к документу стилей, сценариев, изображений или значков из внешних файлов</a:t>
            </a:r>
          </a:p>
          <a:p>
            <a:pPr marL="0" indent="457200" algn="just">
              <a:lnSpc>
                <a:spcPct val="110000"/>
              </a:lnSpc>
              <a:buNone/>
            </a:pPr>
            <a:endParaRPr lang="ru-RU" sz="3000" dirty="0" smtClean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860756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4360" y="764701"/>
            <a:ext cx="6599877" cy="57306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162272"/>
            <a:ext cx="8425339" cy="1143000"/>
          </a:xfrm>
        </p:spPr>
        <p:txBody>
          <a:bodyPr/>
          <a:lstStyle/>
          <a:p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Теги заголовков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2053" name="Picture 5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8785" b="55065"/>
          <a:stretch/>
        </p:blipFill>
        <p:spPr bwMode="auto">
          <a:xfrm>
            <a:off x="2196239" y="806718"/>
            <a:ext cx="4656117" cy="5688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54657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162272"/>
            <a:ext cx="8425339" cy="1143000"/>
          </a:xfrm>
        </p:spPr>
        <p:txBody>
          <a:bodyPr/>
          <a:lstStyle/>
          <a:p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Теги заголовков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1080344" y="2132856"/>
            <a:ext cx="712879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latin typeface="Arial" pitchFamily="34" charset="0"/>
                <a:cs typeface="Arial" pitchFamily="34" charset="0"/>
              </a:rPr>
              <a:t> </a:t>
            </a:r>
            <a:r>
              <a:rPr lang="en-US" sz="6000" strike="sngStrike" dirty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&lt;p&gt;&lt;h1&gt;&lt;/h1&gt;&lt;/p&gt; </a:t>
            </a:r>
          </a:p>
        </p:txBody>
      </p:sp>
    </p:spTree>
    <p:extLst>
      <p:ext uri="{BB962C8B-B14F-4D97-AF65-F5344CB8AC3E}">
        <p14:creationId xmlns:p14="http://schemas.microsoft.com/office/powerpoint/2010/main" val="745268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332656"/>
            <a:ext cx="8425339" cy="1143000"/>
          </a:xfrm>
        </p:spPr>
        <p:txBody>
          <a:bodyPr>
            <a:normAutofit fontScale="90000"/>
          </a:bodyPr>
          <a:lstStyle/>
          <a:p>
            <a:r>
              <a:rPr lang="ru-RU" b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Теги для отображения и форматирования текста</a:t>
            </a:r>
            <a:br>
              <a:rPr lang="ru-RU" b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</a:b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32272" y="1196752"/>
            <a:ext cx="8640960" cy="5400600"/>
          </a:xfrm>
        </p:spPr>
        <p:txBody>
          <a:bodyPr>
            <a:noAutofit/>
          </a:bodyPr>
          <a:lstStyle/>
          <a:p>
            <a:pPr marL="0" indent="457200" algn="just">
              <a:buNone/>
            </a:pPr>
            <a:r>
              <a:rPr lang="en-US" b="1" dirty="0" err="1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wbr</a:t>
            </a:r>
            <a:r>
              <a:rPr lang="en-US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 вызывает переход на новую строку, если текущая строка вышла за пределы окна браузера</a:t>
            </a:r>
          </a:p>
          <a:p>
            <a:pPr marL="0" indent="457200" algn="just">
              <a:buNone/>
            </a:pPr>
            <a:r>
              <a:rPr lang="en-US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code</a:t>
            </a:r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для выделения части текста </a:t>
            </a:r>
            <a:r>
              <a:rPr lang="ru-RU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моноширинным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шрифтом</a:t>
            </a:r>
          </a:p>
          <a:p>
            <a:pPr marL="0" indent="457200" algn="just">
              <a:buNone/>
            </a:pPr>
            <a:r>
              <a:rPr lang="en-US" sz="3600" b="1" dirty="0" err="1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em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для выделения текста курсивом, на который необходимо обратить внимание</a:t>
            </a:r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buNone/>
            </a:pPr>
            <a:r>
              <a:rPr lang="en-US" sz="3600" b="1" dirty="0" err="1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kbd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>
                <a:latin typeface="Arial" pitchFamily="34" charset="0"/>
                <a:cs typeface="Arial" pitchFamily="34" charset="0"/>
              </a:rPr>
              <a:t>используется для обозначения текста, который набирается на клавиатуре или для названия клавиш</a:t>
            </a:r>
            <a:endParaRPr lang="ru-RU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0">
              <a:buNone/>
            </a:pP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endParaRPr lang="ru-RU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1594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162272"/>
            <a:ext cx="8425339" cy="1143000"/>
          </a:xfrm>
        </p:spPr>
        <p:txBody>
          <a:bodyPr/>
          <a:lstStyle/>
          <a:p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Тег </a:t>
            </a:r>
            <a:r>
              <a:rPr lang="en-US" b="1" dirty="0" err="1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wbr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649" t="27586" r="39052" b="65086"/>
          <a:stretch/>
        </p:blipFill>
        <p:spPr bwMode="auto">
          <a:xfrm>
            <a:off x="1656408" y="980728"/>
            <a:ext cx="6182876" cy="21602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642" r="54477" b="68703"/>
          <a:stretch/>
        </p:blipFill>
        <p:spPr bwMode="auto">
          <a:xfrm>
            <a:off x="576288" y="3789040"/>
            <a:ext cx="8293072" cy="15121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53882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332656"/>
            <a:ext cx="8425339" cy="1143000"/>
          </a:xfrm>
        </p:spPr>
        <p:txBody>
          <a:bodyPr>
            <a:normAutofit fontScale="90000"/>
          </a:bodyPr>
          <a:lstStyle/>
          <a:p>
            <a:r>
              <a:rPr lang="ru-RU" b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Теги для отображения и форматирования текста</a:t>
            </a:r>
            <a:br>
              <a:rPr lang="ru-RU" b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</a:b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44240" y="1196752"/>
            <a:ext cx="9145239" cy="5400600"/>
          </a:xfrm>
        </p:spPr>
        <p:txBody>
          <a:bodyPr>
            <a:noAutofit/>
          </a:bodyPr>
          <a:lstStyle/>
          <a:p>
            <a:pPr marL="0" indent="457200" algn="just">
              <a:buNone/>
            </a:pPr>
            <a:r>
              <a:rPr lang="en-US" b="1" dirty="0" err="1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samp</a:t>
            </a:r>
            <a:r>
              <a:rPr lang="en-US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ru-RU" dirty="0">
                <a:latin typeface="Arial" pitchFamily="34" charset="0"/>
                <a:cs typeface="Arial" pitchFamily="34" charset="0"/>
              </a:rPr>
              <a:t>определяет текст, который является результатом вывода компьютерной программы или скрипта</a:t>
            </a:r>
            <a:endParaRPr lang="ru-RU" dirty="0" smtClean="0">
              <a:latin typeface="Arial" pitchFamily="34" charset="0"/>
              <a:cs typeface="Arial" pitchFamily="34" charset="0"/>
            </a:endParaRPr>
          </a:p>
          <a:p>
            <a:pPr marL="0" indent="457200" algn="just">
              <a:buNone/>
            </a:pPr>
            <a:r>
              <a:rPr lang="en-US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strong</a:t>
            </a:r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предназначен для выделения семантически важного фрагмента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текста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полужирным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на который нужно обратить внимание пользователя</a:t>
            </a:r>
            <a:endParaRPr lang="ru-RU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r>
              <a:rPr lang="en-US" sz="3600" b="1" dirty="0" err="1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var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используется для выделения переменных компьютерных программ 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endParaRPr lang="ru-RU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4214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332656"/>
            <a:ext cx="8425339" cy="1143000"/>
          </a:xfrm>
        </p:spPr>
        <p:txBody>
          <a:bodyPr>
            <a:normAutofit fontScale="90000"/>
          </a:bodyPr>
          <a:lstStyle/>
          <a:p>
            <a:r>
              <a:rPr lang="ru-RU" b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Теги для отображения и форматирования текста</a:t>
            </a:r>
            <a:br>
              <a:rPr lang="ru-RU" b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</a:b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44240" y="1196752"/>
            <a:ext cx="9145239" cy="5400600"/>
          </a:xfrm>
        </p:spPr>
        <p:txBody>
          <a:bodyPr>
            <a:noAutofit/>
          </a:bodyPr>
          <a:lstStyle/>
          <a:p>
            <a:pPr marL="0" indent="457200" algn="just">
              <a:buNone/>
            </a:pPr>
            <a:r>
              <a:rPr lang="en-US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pre </a:t>
            </a:r>
            <a:r>
              <a:rPr lang="ru-RU" dirty="0">
                <a:latin typeface="Arial" pitchFamily="34" charset="0"/>
                <a:cs typeface="Arial" pitchFamily="34" charset="0"/>
              </a:rPr>
              <a:t> определяет блок в который помещают предварительно отформатированный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текст</a:t>
            </a:r>
            <a:endParaRPr lang="en-US" dirty="0" smtClean="0">
              <a:latin typeface="Arial" pitchFamily="34" charset="0"/>
              <a:cs typeface="Arial" pitchFamily="34" charset="0"/>
            </a:endParaRPr>
          </a:p>
          <a:p>
            <a:pPr marL="0" indent="457200" algn="just">
              <a:buNone/>
            </a:pPr>
            <a:r>
              <a:rPr lang="en-US" b="1" dirty="0" err="1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dfn</a:t>
            </a:r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выделяет специальный термин впервые появившийся в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тексте</a:t>
            </a:r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buNone/>
            </a:pPr>
            <a:r>
              <a:rPr lang="en-US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cite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представляет название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произведения</a:t>
            </a:r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buNone/>
            </a:pPr>
            <a:r>
              <a:rPr lang="en-US" b="1" dirty="0" err="1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abbr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указывает, что заключенный в нем текст является сокращенной формой длинного слова или фразы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endParaRPr lang="ru-RU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4017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332656"/>
            <a:ext cx="8425339" cy="1143000"/>
          </a:xfrm>
        </p:spPr>
        <p:txBody>
          <a:bodyPr>
            <a:normAutofit fontScale="90000"/>
          </a:bodyPr>
          <a:lstStyle/>
          <a:p>
            <a:r>
              <a:rPr lang="ru-RU" b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Теги для отображения и форматирования текста</a:t>
            </a:r>
            <a:br>
              <a:rPr lang="ru-RU" b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</a:b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44240" y="1196752"/>
            <a:ext cx="9145239" cy="5400600"/>
          </a:xfrm>
        </p:spPr>
        <p:txBody>
          <a:bodyPr>
            <a:noAutofit/>
          </a:bodyPr>
          <a:lstStyle/>
          <a:p>
            <a:pPr marL="0" indent="457200" algn="just">
              <a:buNone/>
            </a:pPr>
            <a:r>
              <a:rPr lang="en-US" sz="36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del</a:t>
            </a:r>
            <a:r>
              <a:rPr lang="en-US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>
                <a:latin typeface="Arial" pitchFamily="34" charset="0"/>
                <a:cs typeface="Arial" pitchFamily="34" charset="0"/>
              </a:rPr>
              <a:t> используется для выделения текста, который был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удал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e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н</a:t>
            </a:r>
          </a:p>
          <a:p>
            <a:pPr marL="0" indent="457200" algn="just">
              <a:buNone/>
            </a:pPr>
            <a:r>
              <a:rPr lang="en-US" sz="3600" b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s</a:t>
            </a:r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>
                <a:latin typeface="Arial" pitchFamily="34" charset="0"/>
                <a:cs typeface="Arial" pitchFamily="34" charset="0"/>
              </a:rPr>
              <a:t>определяет текст, который больше не является правильным или актуальным</a:t>
            </a:r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buNone/>
            </a:pPr>
            <a:r>
              <a:rPr lang="en-US" sz="36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b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>
                <a:latin typeface="Arial" pitchFamily="34" charset="0"/>
                <a:cs typeface="Arial" pitchFamily="34" charset="0"/>
              </a:rPr>
              <a:t>отображает вложенный в него текст полужирным шрифтом</a:t>
            </a:r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buNone/>
            </a:pPr>
            <a:r>
              <a:rPr lang="en-US" sz="3600" b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i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используется для выделения текста курсивом. Является элементом физического форматирования текста</a:t>
            </a:r>
          </a:p>
        </p:txBody>
      </p:sp>
    </p:spTree>
    <p:extLst>
      <p:ext uri="{BB962C8B-B14F-4D97-AF65-F5344CB8AC3E}">
        <p14:creationId xmlns:p14="http://schemas.microsoft.com/office/powerpoint/2010/main" val="302081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332656"/>
            <a:ext cx="8425339" cy="1143000"/>
          </a:xfrm>
        </p:spPr>
        <p:txBody>
          <a:bodyPr>
            <a:normAutofit fontScale="90000"/>
          </a:bodyPr>
          <a:lstStyle/>
          <a:p>
            <a:r>
              <a:rPr lang="ru-RU" b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Теги для отображения и форматирования текста</a:t>
            </a:r>
            <a:br>
              <a:rPr lang="ru-RU" b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</a:b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44240" y="1196752"/>
            <a:ext cx="9145239" cy="5400600"/>
          </a:xfrm>
        </p:spPr>
        <p:txBody>
          <a:bodyPr>
            <a:noAutofit/>
          </a:bodyPr>
          <a:lstStyle/>
          <a:p>
            <a:pPr marL="0" indent="457200" algn="just">
              <a:buNone/>
            </a:pPr>
            <a:r>
              <a:rPr lang="en-US" sz="36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sup</a:t>
            </a:r>
            <a:r>
              <a:rPr lang="en-US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 отображает текст как верхний индекс</a:t>
            </a:r>
          </a:p>
          <a:p>
            <a:pPr marL="0" indent="457200" algn="just">
              <a:buNone/>
            </a:pPr>
            <a:r>
              <a:rPr lang="en-US" sz="36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sub</a:t>
            </a:r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отображает текст как нижний индекс</a:t>
            </a:r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buNone/>
            </a:pPr>
            <a:r>
              <a:rPr lang="en-US" sz="3600" b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u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создает подчеркивание текста</a:t>
            </a:r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buNone/>
            </a:pPr>
            <a:r>
              <a:rPr lang="en-US" sz="36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small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уменьшает размер вложенного в него шрифта на одну единицу, кроме случаев когда исходный текст уже имеет наименьший допустимый размер</a:t>
            </a:r>
          </a:p>
        </p:txBody>
      </p:sp>
    </p:spTree>
    <p:extLst>
      <p:ext uri="{BB962C8B-B14F-4D97-AF65-F5344CB8AC3E}">
        <p14:creationId xmlns:p14="http://schemas.microsoft.com/office/powerpoint/2010/main" val="1869478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29" t="63147" r="36629" b="20905"/>
          <a:stretch/>
        </p:blipFill>
        <p:spPr bwMode="auto">
          <a:xfrm>
            <a:off x="432272" y="260648"/>
            <a:ext cx="8594257" cy="26642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898" r="77620" b="56891"/>
          <a:stretch/>
        </p:blipFill>
        <p:spPr bwMode="auto">
          <a:xfrm>
            <a:off x="1224360" y="3212976"/>
            <a:ext cx="7284608" cy="33326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15459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332656"/>
            <a:ext cx="8425339" cy="1143000"/>
          </a:xfrm>
        </p:spPr>
        <p:txBody>
          <a:bodyPr>
            <a:normAutofit fontScale="90000"/>
          </a:bodyPr>
          <a:lstStyle/>
          <a:p>
            <a:r>
              <a:rPr lang="ru-RU" b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Теги для отображения и форматирования текста</a:t>
            </a:r>
            <a:br>
              <a:rPr lang="ru-RU" b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</a:b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2008" y="1196752"/>
            <a:ext cx="9217248" cy="5400600"/>
          </a:xfrm>
        </p:spPr>
        <p:txBody>
          <a:bodyPr>
            <a:noAutofit/>
          </a:bodyPr>
          <a:lstStyle/>
          <a:p>
            <a:pPr marL="0" indent="457200" algn="just">
              <a:spcBef>
                <a:spcPts val="0"/>
              </a:spcBef>
              <a:buNone/>
            </a:pPr>
            <a:r>
              <a:rPr lang="en-US" sz="3600" b="1" dirty="0" err="1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bdi</a:t>
            </a:r>
            <a:r>
              <a:rPr lang="en-US" sz="36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гарантирует, что в обратном направлении будет написан только тот текст, который заключен в элементе 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r>
              <a:rPr lang="en-US" sz="3600" b="1" dirty="0" err="1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bd</a:t>
            </a:r>
            <a:r>
              <a:rPr lang="ru-RU" sz="36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о</a:t>
            </a:r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>
                <a:latin typeface="Arial" pitchFamily="34" charset="0"/>
                <a:cs typeface="Arial" pitchFamily="34" charset="0"/>
              </a:rPr>
              <a:t>используется для переопределения текущего направления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текста</a:t>
            </a:r>
            <a:endParaRPr lang="en-US" dirty="0" smtClean="0">
              <a:latin typeface="Arial" pitchFamily="34" charset="0"/>
              <a:cs typeface="Arial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r>
              <a:rPr lang="en-US" sz="36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ins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ru-RU" dirty="0">
                <a:latin typeface="Arial" pitchFamily="34" charset="0"/>
                <a:cs typeface="Arial" pitchFamily="34" charset="0"/>
              </a:rPr>
              <a:t>определяет текст, который был добавлен в новой версии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документа</a:t>
            </a:r>
            <a:endParaRPr lang="en-US" dirty="0" smtClean="0">
              <a:latin typeface="Arial" pitchFamily="34" charset="0"/>
              <a:cs typeface="Arial" pitchFamily="34" charset="0"/>
            </a:endParaRPr>
          </a:p>
          <a:p>
            <a:pPr marL="0" indent="0" algn="just">
              <a:spcBef>
                <a:spcPts val="0"/>
              </a:spcBef>
              <a:buNone/>
            </a:pPr>
            <a:r>
              <a:rPr lang="en-US" b="1" dirty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&lt;ins </a:t>
            </a:r>
            <a:r>
              <a:rPr lang="en-US" b="1" dirty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cite</a:t>
            </a:r>
            <a:r>
              <a:rPr lang="en-US" b="1" dirty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 = "http</a:t>
            </a:r>
            <a:r>
              <a:rPr lang="en-US" b="1" dirty="0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://redactor.com/info.html</a:t>
            </a:r>
            <a:r>
              <a:rPr lang="en-US" b="1" dirty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" </a:t>
            </a:r>
            <a:r>
              <a:rPr lang="en-US" b="1" dirty="0" err="1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datetime</a:t>
            </a:r>
            <a:r>
              <a:rPr lang="en-US" b="1" dirty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 = "2018-05-30T10:00:00+03:00"&gt;</a:t>
            </a:r>
            <a:endParaRPr lang="en-US" b="1" dirty="0" smtClean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717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27384"/>
            <a:ext cx="8425339" cy="1143000"/>
          </a:xfrm>
        </p:spPr>
        <p:txBody>
          <a:bodyPr/>
          <a:lstStyle/>
          <a:p>
            <a:r>
              <a:rPr lang="ru-RU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Служебные теги</a:t>
            </a:r>
            <a:endParaRPr lang="ru-RU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68075" y="908720"/>
            <a:ext cx="8425339" cy="4525963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ru-RU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Тег </a:t>
            </a:r>
            <a:r>
              <a:rPr lang="en-US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meta</a:t>
            </a:r>
          </a:p>
          <a:p>
            <a:pPr marL="0" indent="457200" algn="just">
              <a:lnSpc>
                <a:spcPct val="110000"/>
              </a:lnSpc>
              <a:buNone/>
            </a:pPr>
            <a:r>
              <a:rPr lang="ru-RU" sz="30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Содержит дополнительные данные о документе (метаданные). Эти данные используют браузеры для обработки страницы, а поисковые системы — для ее </a:t>
            </a:r>
            <a:r>
              <a:rPr lang="ru-RU" sz="3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индексации</a:t>
            </a:r>
          </a:p>
          <a:p>
            <a:pPr marL="0" indent="0" algn="ctr">
              <a:lnSpc>
                <a:spcPct val="110000"/>
              </a:lnSpc>
              <a:buNone/>
            </a:pPr>
            <a:r>
              <a:rPr lang="ru-RU" sz="30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Тег </a:t>
            </a:r>
            <a:r>
              <a:rPr lang="en-US" sz="30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link</a:t>
            </a:r>
            <a:endParaRPr lang="ru-RU" sz="3000" b="1" dirty="0" smtClean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just">
              <a:lnSpc>
                <a:spcPct val="110000"/>
              </a:lnSpc>
              <a:buNone/>
            </a:pPr>
            <a:r>
              <a:rPr lang="ru-RU" sz="3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Используется для подключения к документу стилей (или </a:t>
            </a:r>
            <a:r>
              <a:rPr lang="ru-RU" sz="3000" i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сценариев, изображений или значков из внешних файлов</a:t>
            </a:r>
            <a:r>
              <a:rPr lang="ru-RU" sz="3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0" indent="457200" algn="just">
              <a:lnSpc>
                <a:spcPct val="110000"/>
              </a:lnSpc>
              <a:buNone/>
            </a:pPr>
            <a:endParaRPr lang="ru-RU" sz="3000" dirty="0" smtClean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155231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332656"/>
            <a:ext cx="8425339" cy="1143000"/>
          </a:xfrm>
        </p:spPr>
        <p:txBody>
          <a:bodyPr>
            <a:normAutofit fontScale="90000"/>
          </a:bodyPr>
          <a:lstStyle/>
          <a:p>
            <a:r>
              <a:rPr lang="ru-RU" b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Теги для отображения и форматирования текста</a:t>
            </a:r>
            <a:br>
              <a:rPr lang="ru-RU" b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</a:b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2008" y="1196752"/>
            <a:ext cx="9217248" cy="5400600"/>
          </a:xfrm>
        </p:spPr>
        <p:txBody>
          <a:bodyPr>
            <a:noAutofit/>
          </a:bodyPr>
          <a:lstStyle/>
          <a:p>
            <a:pPr marL="0" indent="457200" algn="just"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ruby</a:t>
            </a:r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>
                <a:latin typeface="Arial" pitchFamily="34" charset="0"/>
                <a:cs typeface="Arial" pitchFamily="34" charset="0"/>
              </a:rPr>
              <a:t>предназначен для добавления небольшой аннотации сверху или снизу от заданного текста</a:t>
            </a:r>
            <a:endParaRPr lang="en-US" dirty="0" smtClean="0">
              <a:latin typeface="Arial" pitchFamily="34" charset="0"/>
              <a:cs typeface="Arial" pitchFamily="34" charset="0"/>
            </a:endParaRPr>
          </a:p>
          <a:p>
            <a:pPr marL="0" indent="457200" algn="just">
              <a:buNone/>
            </a:pPr>
            <a:r>
              <a:rPr lang="en-US" sz="3600" b="1" dirty="0" err="1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rt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>
                <a:latin typeface="Arial" pitchFamily="34" charset="0"/>
                <a:cs typeface="Arial" pitchFamily="34" charset="0"/>
              </a:rPr>
              <a:t>выводит аннотацию сверху или снизу от текста, заключенного в элемент &lt;</a:t>
            </a:r>
            <a:r>
              <a:rPr lang="ru-RU" dirty="0" err="1">
                <a:latin typeface="Arial" pitchFamily="34" charset="0"/>
                <a:cs typeface="Arial" pitchFamily="34" charset="0"/>
              </a:rPr>
              <a:t>ruby</a:t>
            </a:r>
            <a:r>
              <a:rPr lang="ru-RU" dirty="0">
                <a:latin typeface="Arial" pitchFamily="34" charset="0"/>
                <a:cs typeface="Arial" pitchFamily="34" charset="0"/>
              </a:rPr>
              <a:t>&gt;</a:t>
            </a:r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buNone/>
            </a:pPr>
            <a:r>
              <a:rPr lang="en-US" sz="3600" b="1" dirty="0" err="1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rp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выводит альтернативный текст для браузеров, не поддерживающих элемент &lt;</a:t>
            </a:r>
            <a:r>
              <a:rPr lang="ru-RU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ruby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&gt;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В остальных браузерах текст в теге &lt;</a:t>
            </a:r>
            <a:r>
              <a:rPr lang="ru-RU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rp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&gt; не отображается</a:t>
            </a:r>
          </a:p>
        </p:txBody>
      </p:sp>
    </p:spTree>
    <p:extLst>
      <p:ext uri="{BB962C8B-B14F-4D97-AF65-F5344CB8AC3E}">
        <p14:creationId xmlns:p14="http://schemas.microsoft.com/office/powerpoint/2010/main" val="3967289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02" t="26293" r="37234" b="57974"/>
          <a:stretch/>
        </p:blipFill>
        <p:spPr bwMode="auto">
          <a:xfrm>
            <a:off x="432272" y="548680"/>
            <a:ext cx="8445417" cy="22256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947" b="73276"/>
          <a:stretch/>
        </p:blipFill>
        <p:spPr bwMode="auto">
          <a:xfrm>
            <a:off x="1728416" y="2852936"/>
            <a:ext cx="5734950" cy="390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24151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162272"/>
            <a:ext cx="8425339" cy="1143000"/>
          </a:xfrm>
        </p:spPr>
        <p:txBody>
          <a:bodyPr/>
          <a:lstStyle/>
          <a:p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Теги абзаца и </a:t>
            </a:r>
            <a:r>
              <a:rPr lang="en-US" b="1" dirty="0" err="1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hr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53" t="11422" r="52138" b="60129"/>
          <a:stretch/>
        </p:blipFill>
        <p:spPr bwMode="auto">
          <a:xfrm>
            <a:off x="1080344" y="866844"/>
            <a:ext cx="7554495" cy="52264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678" b="73168"/>
          <a:stretch/>
        </p:blipFill>
        <p:spPr bwMode="auto">
          <a:xfrm>
            <a:off x="1322602" y="1154876"/>
            <a:ext cx="6881217" cy="4650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89255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69" t="31034" r="51653" b="41164"/>
          <a:stretch/>
        </p:blipFill>
        <p:spPr bwMode="auto">
          <a:xfrm>
            <a:off x="360264" y="265264"/>
            <a:ext cx="4239074" cy="32357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3" name="Picture 7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741" b="65194"/>
          <a:stretch/>
        </p:blipFill>
        <p:spPr bwMode="auto">
          <a:xfrm>
            <a:off x="5084922" y="265264"/>
            <a:ext cx="3840486" cy="33764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5" name="Picture 9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53" t="33729" r="50000" b="40840"/>
          <a:stretch/>
        </p:blipFill>
        <p:spPr bwMode="auto">
          <a:xfrm>
            <a:off x="1706225" y="3641667"/>
            <a:ext cx="6070863" cy="30620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2" name="Picture 6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484" b="76401"/>
          <a:stretch/>
        </p:blipFill>
        <p:spPr bwMode="auto">
          <a:xfrm>
            <a:off x="434899" y="4725144"/>
            <a:ext cx="8524383" cy="1726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86369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410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74" t="28017" r="59166" b="50000"/>
          <a:stretch/>
        </p:blipFill>
        <p:spPr bwMode="auto">
          <a:xfrm>
            <a:off x="210381" y="188641"/>
            <a:ext cx="4182331" cy="27701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61" r="80528" b="68858"/>
          <a:stretch/>
        </p:blipFill>
        <p:spPr bwMode="auto">
          <a:xfrm>
            <a:off x="5589747" y="2714236"/>
            <a:ext cx="2533486" cy="14031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5" name="Соединительная линия уступом 4"/>
          <p:cNvCxnSpPr/>
          <p:nvPr/>
        </p:nvCxnSpPr>
        <p:spPr>
          <a:xfrm>
            <a:off x="4783041" y="1556794"/>
            <a:ext cx="1741399" cy="1152126"/>
          </a:xfrm>
          <a:prstGeom prst="bentConnector2">
            <a:avLst/>
          </a:prstGeom>
          <a:ln w="38100">
            <a:solidFill>
              <a:srgbClr val="FF0000"/>
            </a:solidFill>
            <a:headEnd w="lg" len="lg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173" name="Picture 5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47" t="31951" r="62111" b="36099"/>
          <a:stretch/>
        </p:blipFill>
        <p:spPr bwMode="auto">
          <a:xfrm>
            <a:off x="605679" y="3149531"/>
            <a:ext cx="3787033" cy="35177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11" name="Соединительная линия уступом 10"/>
          <p:cNvCxnSpPr/>
          <p:nvPr/>
        </p:nvCxnSpPr>
        <p:spPr>
          <a:xfrm flipV="1">
            <a:off x="4811553" y="4149080"/>
            <a:ext cx="1741399" cy="1152126"/>
          </a:xfrm>
          <a:prstGeom prst="bentConnector2">
            <a:avLst/>
          </a:prstGeom>
          <a:ln w="38100">
            <a:solidFill>
              <a:srgbClr val="FF0000"/>
            </a:solidFill>
            <a:headEnd w="lg" len="lg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7750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197768"/>
            <a:ext cx="8425339" cy="1143000"/>
          </a:xfrm>
        </p:spPr>
        <p:txBody>
          <a:bodyPr>
            <a:normAutofit fontScale="90000"/>
          </a:bodyPr>
          <a:lstStyle/>
          <a:p>
            <a:r>
              <a:rPr lang="ru-RU" b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Теги </a:t>
            </a:r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формы</a:t>
            </a:r>
            <a:r>
              <a:rPr lang="ru-RU" b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/>
            </a:r>
            <a:br>
              <a:rPr lang="ru-RU" b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</a:b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2008" y="980728"/>
            <a:ext cx="9217248" cy="5400600"/>
          </a:xfrm>
        </p:spPr>
        <p:txBody>
          <a:bodyPr>
            <a:noAutofit/>
          </a:bodyPr>
          <a:lstStyle/>
          <a:p>
            <a:pPr marL="0" indent="457200" algn="just">
              <a:spcBef>
                <a:spcPts val="0"/>
              </a:spcBef>
              <a:buNone/>
            </a:pPr>
            <a:r>
              <a:rPr lang="en-US" sz="36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form</a:t>
            </a:r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определяет</a:t>
            </a:r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HTML-форму для ввода пользователем данных, которые впоследствии можно принять и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обработать на стороне сервера </a:t>
            </a:r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r>
              <a:rPr lang="en-US" sz="36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input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создает пользовательские элементы формы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endParaRPr lang="ru-RU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r>
              <a:rPr lang="en-US" sz="36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label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устанавливает связь между определенной меткой, в качестве которой обычно выступает текст, и элементом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формы</a:t>
            </a:r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r>
              <a:rPr lang="en-US" sz="3600" b="1" dirty="0" err="1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textarea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определяет многострочное текстовое поле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endParaRPr lang="ru-RU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0707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197768"/>
            <a:ext cx="8425339" cy="1143000"/>
          </a:xfrm>
        </p:spPr>
        <p:txBody>
          <a:bodyPr>
            <a:normAutofit fontScale="90000"/>
          </a:bodyPr>
          <a:lstStyle/>
          <a:p>
            <a:r>
              <a:rPr lang="ru-RU" b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Теги </a:t>
            </a:r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формы</a:t>
            </a:r>
            <a:r>
              <a:rPr lang="ru-RU" b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/>
            </a:r>
            <a:br>
              <a:rPr lang="ru-RU" b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</a:b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2008" y="980728"/>
            <a:ext cx="9217248" cy="5400600"/>
          </a:xfrm>
        </p:spPr>
        <p:txBody>
          <a:bodyPr>
            <a:noAutofit/>
          </a:bodyPr>
          <a:lstStyle/>
          <a:p>
            <a:pPr marL="0" indent="457200" algn="just">
              <a:spcBef>
                <a:spcPts val="0"/>
              </a:spcBef>
              <a:buNone/>
            </a:pPr>
            <a:r>
              <a:rPr lang="en-US" sz="3600" b="1" dirty="0" err="1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datalist</a:t>
            </a:r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используется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для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автоматического выбора значения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элемента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r>
              <a:rPr lang="en-US" sz="36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select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используется для создания раскрывающегося списка, который появляется при щелчке мышью по элементу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формы</a:t>
            </a:r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r>
              <a:rPr lang="en-US" sz="3600" b="1" dirty="0" err="1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ortgroup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>
                <a:latin typeface="Arial" pitchFamily="34" charset="0"/>
                <a:cs typeface="Arial" pitchFamily="34" charset="0"/>
              </a:rPr>
              <a:t>группирует пункты в раскрывающемся списке</a:t>
            </a:r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r>
              <a:rPr lang="en-US" sz="36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option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созда</a:t>
            </a:r>
            <a:r>
              <a:rPr lang="ru-RU" dirty="0">
                <a:latin typeface="Arial" pitchFamily="34" charset="0"/>
                <a:cs typeface="Arial" pitchFamily="34" charset="0"/>
              </a:rPr>
              <a:t>е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т </a:t>
            </a:r>
            <a:r>
              <a:rPr lang="ru-RU" dirty="0">
                <a:latin typeface="Arial" pitchFamily="34" charset="0"/>
                <a:cs typeface="Arial" pitchFamily="34" charset="0"/>
              </a:rPr>
              <a:t>элемент раскрывающегося списка</a:t>
            </a:r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endParaRPr lang="ru-RU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0030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4248" b="72629"/>
          <a:stretch/>
        </p:blipFill>
        <p:spPr bwMode="auto">
          <a:xfrm>
            <a:off x="4608736" y="2348880"/>
            <a:ext cx="4418398" cy="43164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47" t="37177" r="37513" b="26401"/>
          <a:stretch/>
        </p:blipFill>
        <p:spPr bwMode="auto">
          <a:xfrm>
            <a:off x="432272" y="188640"/>
            <a:ext cx="5931074" cy="34563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18408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8254" b="42888"/>
          <a:stretch/>
        </p:blipFill>
        <p:spPr bwMode="auto">
          <a:xfrm>
            <a:off x="5112792" y="1592097"/>
            <a:ext cx="4130566" cy="41778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19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50" t="30496" r="38967" b="14332"/>
          <a:stretch/>
        </p:blipFill>
        <p:spPr bwMode="auto">
          <a:xfrm>
            <a:off x="158755" y="1340768"/>
            <a:ext cx="4752528" cy="46805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Заголовок 1"/>
          <p:cNvSpPr>
            <a:spLocks noGrp="1"/>
          </p:cNvSpPr>
          <p:nvPr>
            <p:ph type="title"/>
          </p:nvPr>
        </p:nvSpPr>
        <p:spPr>
          <a:xfrm>
            <a:off x="504280" y="332656"/>
            <a:ext cx="8425339" cy="710952"/>
          </a:xfrm>
        </p:spPr>
        <p:txBody>
          <a:bodyPr>
            <a:normAutofit fontScale="90000"/>
          </a:bodyPr>
          <a:lstStyle/>
          <a:p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Тег</a:t>
            </a:r>
            <a:r>
              <a:rPr lang="en-US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 select</a:t>
            </a:r>
            <a:r>
              <a:rPr lang="ru-RU" b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/>
            </a:r>
            <a:br>
              <a:rPr lang="ru-RU" b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</a:b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8242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27384"/>
            <a:ext cx="8425339" cy="710952"/>
          </a:xfrm>
        </p:spPr>
        <p:txBody>
          <a:bodyPr>
            <a:normAutofit fontScale="90000"/>
          </a:bodyPr>
          <a:lstStyle/>
          <a:p>
            <a:r>
              <a:rPr lang="ru-RU" b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Теги </a:t>
            </a:r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формы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2008" y="548680"/>
            <a:ext cx="9217248" cy="5400600"/>
          </a:xfrm>
        </p:spPr>
        <p:txBody>
          <a:bodyPr>
            <a:noAutofit/>
          </a:bodyPr>
          <a:lstStyle/>
          <a:p>
            <a:pPr marL="0" indent="457200" algn="just">
              <a:spcBef>
                <a:spcPts val="0"/>
              </a:spcBef>
              <a:buNone/>
            </a:pPr>
            <a:r>
              <a:rPr lang="en-US" sz="36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button</a:t>
            </a:r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cоздает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в документе интерактивные кнопки</a:t>
            </a:r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r>
              <a:rPr lang="en-US" sz="3600" b="1" dirty="0" err="1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fieldset</a:t>
            </a:r>
            <a:r>
              <a:rPr lang="en-US" sz="36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служит для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группировки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элементов, размещенных внутри формы</a:t>
            </a:r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r>
              <a:rPr lang="en-US" sz="3600" b="1" dirty="0" err="1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keygen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используется для шифрования значения элемента формы</a:t>
            </a:r>
            <a:endParaRPr lang="en-US" b="1" dirty="0" smtClean="0">
              <a:latin typeface="Arial" pitchFamily="34" charset="0"/>
              <a:cs typeface="Arial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r>
              <a:rPr lang="en-US" sz="36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progress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>
                <a:latin typeface="Arial" pitchFamily="34" charset="0"/>
                <a:cs typeface="Arial" pitchFamily="34" charset="0"/>
              </a:rPr>
              <a:t>определяет индикатор прогресса выполнения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задачи, </a:t>
            </a:r>
            <a:r>
              <a:rPr lang="ru-RU" dirty="0">
                <a:latin typeface="Arial" pitchFamily="34" charset="0"/>
                <a:cs typeface="Arial" pitchFamily="34" charset="0"/>
              </a:rPr>
              <a:t>отображающего, какой процент задачи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уже выполнен</a:t>
            </a:r>
            <a:endParaRPr lang="en-US" dirty="0" smtClean="0">
              <a:latin typeface="Arial" pitchFamily="34" charset="0"/>
              <a:cs typeface="Arial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r>
              <a:rPr lang="en-US" sz="36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meter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определяет скалярное измерение в пределах известного диапазона или дробное значение</a:t>
            </a:r>
          </a:p>
        </p:txBody>
      </p:sp>
    </p:spTree>
    <p:extLst>
      <p:ext uri="{BB962C8B-B14F-4D97-AF65-F5344CB8AC3E}">
        <p14:creationId xmlns:p14="http://schemas.microsoft.com/office/powerpoint/2010/main" val="1941886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99392"/>
            <a:ext cx="8425339" cy="1143000"/>
          </a:xfrm>
        </p:spPr>
        <p:txBody>
          <a:bodyPr/>
          <a:lstStyle/>
          <a:p>
            <a:r>
              <a:rPr lang="ru-RU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Атрибуты тега </a:t>
            </a:r>
            <a:r>
              <a:rPr lang="en-US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html</a:t>
            </a:r>
            <a:endParaRPr lang="ru-RU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04280" y="919261"/>
            <a:ext cx="8425339" cy="45259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ru-RU" b="1" dirty="0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Атрибут </a:t>
            </a:r>
            <a:r>
              <a:rPr lang="en-US" b="1" dirty="0" err="1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dir</a:t>
            </a:r>
            <a:endParaRPr lang="en-US" b="1" dirty="0" smtClean="0">
              <a:solidFill>
                <a:srgbClr val="7030A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just">
              <a:buNone/>
            </a:pP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Определяет, в каком направлении браузер должен выводить текст в элементе, к котором применяется этот атрибут. По умолчанию выводит слева направо (значение</a:t>
            </a:r>
            <a:r>
              <a:rPr lang="ru-RU" sz="3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000" b="1" dirty="0" err="1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ltr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для арабского и иврита применяется значение </a:t>
            </a:r>
            <a:r>
              <a:rPr lang="en-US" sz="4000" b="1" dirty="0" err="1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rtl</a:t>
            </a:r>
            <a:endParaRPr lang="en-US" sz="4000" b="1" dirty="0" smtClean="0">
              <a:solidFill>
                <a:srgbClr val="7030A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endParaRPr lang="en-US" sz="3000" dirty="0" smtClean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endParaRPr lang="en-US" b="1" dirty="0" smtClean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9254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27384"/>
            <a:ext cx="8425339" cy="710952"/>
          </a:xfrm>
        </p:spPr>
        <p:txBody>
          <a:bodyPr>
            <a:normAutofit fontScale="90000"/>
          </a:bodyPr>
          <a:lstStyle/>
          <a:p>
            <a:r>
              <a:rPr lang="ru-RU" b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Теги </a:t>
            </a:r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формы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2008" y="836712"/>
            <a:ext cx="9217248" cy="5400600"/>
          </a:xfrm>
        </p:spPr>
        <p:txBody>
          <a:bodyPr>
            <a:noAutofit/>
          </a:bodyPr>
          <a:lstStyle/>
          <a:p>
            <a:pPr marL="0" indent="457200" algn="just"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output</a:t>
            </a:r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определяет область, в которую выводится результат вычислений или действий пользователя (обычно рассчитывается с помощью скриптов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)</a:t>
            </a:r>
            <a:r>
              <a:rPr lang="en-US" sz="36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значение</a:t>
            </a:r>
            <a:endParaRPr lang="ru-RU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2198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27384"/>
            <a:ext cx="8425339" cy="710952"/>
          </a:xfrm>
        </p:spPr>
        <p:txBody>
          <a:bodyPr>
            <a:normAutofit fontScale="90000"/>
          </a:bodyPr>
          <a:lstStyle/>
          <a:p>
            <a:r>
              <a:rPr lang="ru-RU" b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Теги </a:t>
            </a:r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формы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5958" b="71983"/>
          <a:stretch/>
        </p:blipFill>
        <p:spPr bwMode="auto">
          <a:xfrm>
            <a:off x="504280" y="4005064"/>
            <a:ext cx="8266635" cy="24095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43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65" t="36746" r="12673" b="33512"/>
          <a:stretch/>
        </p:blipFill>
        <p:spPr bwMode="auto">
          <a:xfrm>
            <a:off x="360264" y="692696"/>
            <a:ext cx="8675287" cy="30243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72329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60264" y="116632"/>
            <a:ext cx="8425339" cy="706090"/>
          </a:xfrm>
        </p:spPr>
        <p:txBody>
          <a:bodyPr>
            <a:normAutofit fontScale="90000"/>
          </a:bodyPr>
          <a:lstStyle/>
          <a:p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Атрибуты тега </a:t>
            </a:r>
            <a:r>
              <a:rPr lang="en-US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form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68075" y="703237"/>
            <a:ext cx="8425339" cy="4525963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action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ru-RU" dirty="0">
                <a:latin typeface="Arial" pitchFamily="34" charset="0"/>
                <a:cs typeface="Arial" pitchFamily="34" charset="0"/>
              </a:rPr>
              <a:t>указывает расположение обработчика данных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формы</a:t>
            </a:r>
          </a:p>
          <a:p>
            <a:pPr marL="0" indent="0" algn="just">
              <a:buNone/>
            </a:pPr>
            <a:r>
              <a:rPr lang="ru-RU" b="1" dirty="0" err="1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accept-charset</a:t>
            </a:r>
            <a:r>
              <a:rPr lang="ru-RU" dirty="0">
                <a:latin typeface="Arial" pitchFamily="34" charset="0"/>
                <a:cs typeface="Arial" pitchFamily="34" charset="0"/>
              </a:rPr>
              <a:t> устанавливает кодировку, в которой сервер может принимать и обрабатывать данные формы</a:t>
            </a:r>
            <a:endParaRPr lang="en-US" dirty="0" smtClean="0">
              <a:latin typeface="Arial" pitchFamily="34" charset="0"/>
              <a:cs typeface="Arial" pitchFamily="34" charset="0"/>
            </a:endParaRPr>
          </a:p>
          <a:p>
            <a:pPr marL="0" indent="0" algn="just">
              <a:buNone/>
            </a:pPr>
            <a:r>
              <a:rPr lang="en-US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method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ru-RU" dirty="0">
                <a:latin typeface="Arial" pitchFamily="34" charset="0"/>
                <a:cs typeface="Arial" pitchFamily="34" charset="0"/>
              </a:rPr>
              <a:t>указывает метод (</a:t>
            </a:r>
            <a:r>
              <a:rPr lang="ru-RU" dirty="0" err="1">
                <a:latin typeface="Arial" pitchFamily="34" charset="0"/>
                <a:cs typeface="Arial" pitchFamily="34" charset="0"/>
              </a:rPr>
              <a:t>get</a:t>
            </a:r>
            <a:r>
              <a:rPr lang="ru-RU" dirty="0">
                <a:latin typeface="Arial" pitchFamily="34" charset="0"/>
                <a:cs typeface="Arial" pitchFamily="34" charset="0"/>
              </a:rPr>
              <a:t> или </a:t>
            </a:r>
            <a:r>
              <a:rPr lang="ru-RU" dirty="0" err="1">
                <a:latin typeface="Arial" pitchFamily="34" charset="0"/>
                <a:cs typeface="Arial" pitchFamily="34" charset="0"/>
              </a:rPr>
              <a:t>post</a:t>
            </a:r>
            <a:r>
              <a:rPr lang="ru-RU" dirty="0">
                <a:latin typeface="Arial" pitchFamily="34" charset="0"/>
                <a:cs typeface="Arial" pitchFamily="34" charset="0"/>
              </a:rPr>
              <a:t>) отправки данных формы на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сервер</a:t>
            </a:r>
            <a:endParaRPr lang="en-US" dirty="0" smtClean="0">
              <a:latin typeface="Arial" pitchFamily="34" charset="0"/>
              <a:cs typeface="Arial" pitchFamily="34" charset="0"/>
            </a:endParaRPr>
          </a:p>
          <a:p>
            <a:pPr marL="0" indent="0" algn="just">
              <a:buNone/>
            </a:pPr>
            <a:r>
              <a:rPr lang="en-US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target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указывает </a:t>
            </a:r>
            <a:r>
              <a:rPr lang="ru-RU" dirty="0">
                <a:latin typeface="Arial" pitchFamily="34" charset="0"/>
                <a:cs typeface="Arial" pitchFamily="34" charset="0"/>
              </a:rPr>
              <a:t>место (фрейм или окно браузера) в которое должен быть загружен, указанный ресурс</a:t>
            </a:r>
          </a:p>
        </p:txBody>
      </p:sp>
    </p:spTree>
    <p:extLst>
      <p:ext uri="{BB962C8B-B14F-4D97-AF65-F5344CB8AC3E}">
        <p14:creationId xmlns:p14="http://schemas.microsoft.com/office/powerpoint/2010/main" val="3334931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60264" y="-27384"/>
            <a:ext cx="8425339" cy="706090"/>
          </a:xfrm>
        </p:spPr>
        <p:txBody>
          <a:bodyPr>
            <a:normAutofit fontScale="90000"/>
          </a:bodyPr>
          <a:lstStyle/>
          <a:p>
            <a:r>
              <a:rPr lang="ru-RU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Значения атрибута </a:t>
            </a:r>
            <a:r>
              <a:rPr lang="en-US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target</a:t>
            </a:r>
            <a:endParaRPr lang="ru-RU" b="1" dirty="0">
              <a:solidFill>
                <a:srgbClr val="7030A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68075" y="703237"/>
            <a:ext cx="8425339" cy="4525963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ru-RU" b="1" dirty="0">
                <a:solidFill>
                  <a:srgbClr val="00B050"/>
                </a:solidFill>
                <a:latin typeface="Arial" pitchFamily="34" charset="0"/>
                <a:cs typeface="Arial" pitchFamily="34" charset="0"/>
              </a:rPr>
              <a:t>_</a:t>
            </a:r>
            <a:r>
              <a:rPr lang="ru-RU" b="1" dirty="0" err="1" smtClean="0">
                <a:solidFill>
                  <a:srgbClr val="00B050"/>
                </a:solidFill>
                <a:latin typeface="Arial" pitchFamily="34" charset="0"/>
                <a:cs typeface="Arial" pitchFamily="34" charset="0"/>
              </a:rPr>
              <a:t>blank</a:t>
            </a:r>
            <a:r>
              <a:rPr lang="en-US" b="1" dirty="0" smtClean="0">
                <a:solidFill>
                  <a:srgbClr val="00B05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загружает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страницу в новую вкладку браузера.</a:t>
            </a:r>
          </a:p>
          <a:p>
            <a:pPr marL="0" indent="0" algn="just">
              <a:buNone/>
            </a:pPr>
            <a:r>
              <a:rPr lang="ru-RU" b="1" dirty="0">
                <a:solidFill>
                  <a:srgbClr val="00B050"/>
                </a:solidFill>
                <a:latin typeface="Arial" pitchFamily="34" charset="0"/>
                <a:cs typeface="Arial" pitchFamily="34" charset="0"/>
              </a:rPr>
              <a:t>_</a:t>
            </a:r>
            <a:r>
              <a:rPr lang="ru-RU" b="1" dirty="0" err="1" smtClean="0">
                <a:solidFill>
                  <a:srgbClr val="00B050"/>
                </a:solidFill>
                <a:latin typeface="Arial" pitchFamily="34" charset="0"/>
                <a:cs typeface="Arial" pitchFamily="34" charset="0"/>
              </a:rPr>
              <a:t>self</a:t>
            </a:r>
            <a:r>
              <a:rPr lang="ru-RU" b="1" dirty="0" smtClean="0">
                <a:solidFill>
                  <a:srgbClr val="00B05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загружает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страницу в текущую вкладку.</a:t>
            </a:r>
          </a:p>
          <a:p>
            <a:pPr marL="0" indent="0" algn="just">
              <a:buNone/>
            </a:pPr>
            <a:r>
              <a:rPr lang="ru-RU" b="1" dirty="0">
                <a:solidFill>
                  <a:srgbClr val="00B050"/>
                </a:solidFill>
                <a:latin typeface="Arial" pitchFamily="34" charset="0"/>
                <a:cs typeface="Arial" pitchFamily="34" charset="0"/>
              </a:rPr>
              <a:t>_</a:t>
            </a:r>
            <a:r>
              <a:rPr lang="ru-RU" b="1" dirty="0" err="1" smtClean="0">
                <a:solidFill>
                  <a:srgbClr val="00B050"/>
                </a:solidFill>
                <a:latin typeface="Arial" pitchFamily="34" charset="0"/>
                <a:cs typeface="Arial" pitchFamily="34" charset="0"/>
              </a:rPr>
              <a:t>parent</a:t>
            </a:r>
            <a:r>
              <a:rPr lang="ru-RU" b="1" dirty="0" smtClean="0">
                <a:solidFill>
                  <a:srgbClr val="00B05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Загружает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страницу во фрейм-родитель; если фреймов нет, то это значение работает как </a:t>
            </a:r>
            <a:r>
              <a:rPr lang="ru-RU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_</a:t>
            </a:r>
            <a:r>
              <a:rPr lang="ru-RU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self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</a:p>
          <a:p>
            <a:pPr marL="0" indent="0" algn="just">
              <a:buNone/>
            </a:pPr>
            <a:r>
              <a:rPr lang="ru-RU" b="1" dirty="0">
                <a:solidFill>
                  <a:srgbClr val="00B050"/>
                </a:solidFill>
                <a:latin typeface="Arial" pitchFamily="34" charset="0"/>
                <a:cs typeface="Arial" pitchFamily="34" charset="0"/>
              </a:rPr>
              <a:t>_</a:t>
            </a:r>
            <a:r>
              <a:rPr lang="ru-RU" b="1" dirty="0" err="1" smtClean="0">
                <a:solidFill>
                  <a:srgbClr val="00B050"/>
                </a:solidFill>
                <a:latin typeface="Arial" pitchFamily="34" charset="0"/>
                <a:cs typeface="Arial" pitchFamily="34" charset="0"/>
              </a:rPr>
              <a:t>top</a:t>
            </a:r>
            <a:r>
              <a:rPr lang="ru-RU" b="1" dirty="0" smtClean="0">
                <a:solidFill>
                  <a:srgbClr val="00B05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отменяет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все фреймы и загружает страницу в полном окне браузера; если фреймов нет, то это значение работает как </a:t>
            </a:r>
            <a:r>
              <a:rPr lang="ru-RU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_</a:t>
            </a:r>
            <a:r>
              <a:rPr lang="ru-RU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self</a:t>
            </a:r>
            <a:endParaRPr lang="ru-RU" b="1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2552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60264" y="116632"/>
            <a:ext cx="8425339" cy="706090"/>
          </a:xfrm>
        </p:spPr>
        <p:txBody>
          <a:bodyPr>
            <a:normAutofit fontScale="90000"/>
          </a:bodyPr>
          <a:lstStyle/>
          <a:p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Атрибуты тега </a:t>
            </a:r>
            <a:r>
              <a:rPr lang="en-US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label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68075" y="703237"/>
            <a:ext cx="8425339" cy="4525963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for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устанавливает связь между определённой меткой и элементом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формы</a:t>
            </a:r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0" algn="ctr">
              <a:buNone/>
            </a:pPr>
            <a:r>
              <a:rPr lang="en-US" b="1" dirty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&lt;label </a:t>
            </a:r>
            <a:r>
              <a:rPr lang="en-US" b="1" dirty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for</a:t>
            </a:r>
            <a:r>
              <a:rPr lang="en-US" b="1" dirty="0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="</a:t>
            </a:r>
            <a:r>
              <a:rPr lang="en-US" b="1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name</a:t>
            </a:r>
            <a:r>
              <a:rPr lang="en-US" b="1" dirty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"&gt; ... &lt;/label&gt;</a:t>
            </a:r>
          </a:p>
          <a:p>
            <a:pPr marL="0" indent="0" algn="ctr">
              <a:buNone/>
            </a:pPr>
            <a:r>
              <a:rPr lang="en-US" b="1" dirty="0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&lt;</a:t>
            </a:r>
            <a:r>
              <a:rPr lang="en-US" b="1" dirty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input type</a:t>
            </a:r>
            <a:r>
              <a:rPr lang="en-US" b="1" dirty="0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=“radio" </a:t>
            </a:r>
            <a:r>
              <a:rPr lang="en-US" b="1" dirty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id</a:t>
            </a:r>
            <a:r>
              <a:rPr lang="en-US" b="1" dirty="0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="</a:t>
            </a:r>
            <a:r>
              <a:rPr lang="en-US" b="1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name</a:t>
            </a:r>
            <a:r>
              <a:rPr lang="en-US" b="1" dirty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"&gt;</a:t>
            </a:r>
            <a:endParaRPr lang="ru-RU" b="1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3878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60264" y="116632"/>
            <a:ext cx="8425339" cy="706090"/>
          </a:xfrm>
        </p:spPr>
        <p:txBody>
          <a:bodyPr>
            <a:normAutofit fontScale="90000"/>
          </a:bodyPr>
          <a:lstStyle/>
          <a:p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Атрибуты тега </a:t>
            </a:r>
            <a:r>
              <a:rPr lang="en-US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input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68075" y="703237"/>
            <a:ext cx="8425339" cy="4525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type</a:t>
            </a:r>
            <a:r>
              <a:rPr lang="en-US" dirty="0" smtClean="0"/>
              <a:t> </a:t>
            </a:r>
            <a:r>
              <a:rPr lang="ru-RU" dirty="0" smtClean="0"/>
              <a:t>определяет вид элемента формы</a:t>
            </a:r>
          </a:p>
          <a:p>
            <a:pPr marL="0" indent="0">
              <a:buNone/>
            </a:pPr>
            <a:r>
              <a:rPr lang="ru-RU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а</a:t>
            </a:r>
            <a:r>
              <a:rPr lang="en-US" b="1" dirty="0" err="1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ccept</a:t>
            </a:r>
            <a:r>
              <a:rPr lang="en-US" dirty="0" smtClean="0"/>
              <a:t> </a:t>
            </a:r>
            <a:r>
              <a:rPr lang="ru-RU" dirty="0" smtClean="0"/>
              <a:t>устанавливает фильтр на типы файлов, которые можно отправить через поле загрузки файлов</a:t>
            </a:r>
          </a:p>
          <a:p>
            <a:pPr marL="0" indent="0" algn="just">
              <a:buNone/>
            </a:pPr>
            <a:r>
              <a:rPr lang="en-US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alt</a:t>
            </a:r>
            <a:r>
              <a:rPr lang="en-US" dirty="0" smtClean="0"/>
              <a:t> </a:t>
            </a:r>
            <a:r>
              <a:rPr lang="ru-RU" dirty="0" smtClean="0"/>
              <a:t>альтернативный текст для кнопки с изображением</a:t>
            </a:r>
          </a:p>
          <a:p>
            <a:pPr marL="0" indent="0" algn="just">
              <a:buNone/>
            </a:pPr>
            <a:r>
              <a:rPr lang="en-US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autocomplete</a:t>
            </a:r>
            <a:r>
              <a:rPr lang="en-US" dirty="0" smtClean="0"/>
              <a:t> </a:t>
            </a:r>
            <a:r>
              <a:rPr lang="ru-RU" dirty="0" smtClean="0"/>
              <a:t>устанавливает или отменяет </a:t>
            </a:r>
            <a:r>
              <a:rPr lang="ru-RU" dirty="0" err="1" smtClean="0"/>
              <a:t>автозаполнение</a:t>
            </a:r>
            <a:r>
              <a:rPr lang="ru-RU" dirty="0" smtClean="0"/>
              <a:t> полей формы</a:t>
            </a:r>
            <a:endParaRPr lang="en-US" dirty="0" smtClean="0"/>
          </a:p>
          <a:p>
            <a:pPr marL="0" indent="0" algn="just">
              <a:buNone/>
            </a:pPr>
            <a:r>
              <a:rPr lang="en-US" sz="3500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autofocus</a:t>
            </a:r>
            <a:r>
              <a:rPr lang="en-US" dirty="0" smtClean="0"/>
              <a:t> </a:t>
            </a:r>
            <a:r>
              <a:rPr lang="ru-RU" sz="3500" dirty="0" smtClean="0"/>
              <a:t>автоматически переводит фокус на элемент формы сразу после полной загрузки страницы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25346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60264" y="-27384"/>
            <a:ext cx="8425339" cy="706090"/>
          </a:xfrm>
        </p:spPr>
        <p:txBody>
          <a:bodyPr>
            <a:normAutofit fontScale="90000"/>
          </a:bodyPr>
          <a:lstStyle/>
          <a:p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Атрибуты тега </a:t>
            </a:r>
            <a:r>
              <a:rPr lang="en-US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input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68075" y="703237"/>
            <a:ext cx="8425339" cy="4525963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checked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применяется </a:t>
            </a:r>
            <a:r>
              <a:rPr lang="ru-RU" dirty="0">
                <a:latin typeface="Arial" pitchFamily="34" charset="0"/>
                <a:cs typeface="Arial" pitchFamily="34" charset="0"/>
              </a:rPr>
              <a:t>для изначальной установки поля с флажком или радио-кнопкой в активное состояние</a:t>
            </a:r>
            <a:endParaRPr lang="ru-RU" dirty="0" smtClean="0">
              <a:latin typeface="Arial" pitchFamily="34" charset="0"/>
              <a:cs typeface="Arial" pitchFamily="34" charset="0"/>
            </a:endParaRPr>
          </a:p>
          <a:p>
            <a:pPr marL="0" indent="0" algn="just">
              <a:buNone/>
            </a:pPr>
            <a:r>
              <a:rPr lang="en-US" b="1" dirty="0" err="1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dirname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ru-RU" dirty="0">
                <a:latin typeface="Arial" pitchFamily="34" charset="0"/>
                <a:cs typeface="Arial" pitchFamily="34" charset="0"/>
              </a:rPr>
              <a:t>указывает уникальное имя значения направления вывода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текста</a:t>
            </a:r>
            <a:endParaRPr lang="en-US" dirty="0" smtClean="0">
              <a:latin typeface="Arial" pitchFamily="34" charset="0"/>
              <a:cs typeface="Arial" pitchFamily="34" charset="0"/>
            </a:endParaRPr>
          </a:p>
          <a:p>
            <a:pPr marL="0" indent="0" algn="just">
              <a:buNone/>
            </a:pPr>
            <a:r>
              <a:rPr lang="en-US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disabled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ru-RU" dirty="0">
                <a:latin typeface="Arial" pitchFamily="34" charset="0"/>
                <a:cs typeface="Arial" pitchFamily="34" charset="0"/>
              </a:rPr>
              <a:t>блокирует элемент формы, то есть делает его неактивным</a:t>
            </a:r>
            <a:endParaRPr lang="ru-RU" dirty="0" smtClean="0">
              <a:latin typeface="Arial" pitchFamily="34" charset="0"/>
              <a:cs typeface="Arial" pitchFamily="34" charset="0"/>
            </a:endParaRPr>
          </a:p>
          <a:p>
            <a:pPr marL="0" indent="0" algn="just">
              <a:buNone/>
            </a:pPr>
            <a:r>
              <a:rPr lang="en-US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autocomplete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устанавливает или отменяет </a:t>
            </a:r>
            <a:r>
              <a:rPr lang="ru-RU" dirty="0" err="1" smtClean="0">
                <a:latin typeface="Arial" pitchFamily="34" charset="0"/>
                <a:cs typeface="Arial" pitchFamily="34" charset="0"/>
              </a:rPr>
              <a:t>автозаполнение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 полей формы</a:t>
            </a:r>
            <a:endParaRPr lang="en-US" dirty="0" smtClean="0">
              <a:latin typeface="Arial" pitchFamily="34" charset="0"/>
              <a:cs typeface="Arial" pitchFamily="34" charset="0"/>
            </a:endParaRPr>
          </a:p>
          <a:p>
            <a:pPr marL="0" indent="0" algn="just">
              <a:buNone/>
            </a:pPr>
            <a:r>
              <a:rPr lang="en-US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form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указывает </a:t>
            </a:r>
            <a:r>
              <a:rPr lang="ru-RU" dirty="0">
                <a:latin typeface="Arial" pitchFamily="34" charset="0"/>
                <a:cs typeface="Arial" pitchFamily="34" charset="0"/>
              </a:rPr>
              <a:t>одну или несколько форм, к которой принадлежит элемент</a:t>
            </a:r>
          </a:p>
        </p:txBody>
      </p:sp>
    </p:spTree>
    <p:extLst>
      <p:ext uri="{BB962C8B-B14F-4D97-AF65-F5344CB8AC3E}">
        <p14:creationId xmlns:p14="http://schemas.microsoft.com/office/powerpoint/2010/main" val="1648901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60264" y="-27384"/>
            <a:ext cx="8425339" cy="706090"/>
          </a:xfrm>
        </p:spPr>
        <p:txBody>
          <a:bodyPr>
            <a:normAutofit fontScale="90000"/>
          </a:bodyPr>
          <a:lstStyle/>
          <a:p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Атрибуты тега </a:t>
            </a:r>
            <a:r>
              <a:rPr lang="en-US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input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68075" y="703237"/>
            <a:ext cx="8425339" cy="4525963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b="1" dirty="0" err="1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formaction</a:t>
            </a:r>
            <a:r>
              <a:rPr lang="en-US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>
                <a:latin typeface="Arial" pitchFamily="34" charset="0"/>
                <a:cs typeface="Arial" pitchFamily="34" charset="0"/>
              </a:rPr>
              <a:t>указывает расположение обработчика данных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формы</a:t>
            </a:r>
            <a:endParaRPr lang="en-US" dirty="0" smtClean="0">
              <a:latin typeface="Arial" pitchFamily="34" charset="0"/>
              <a:cs typeface="Arial" pitchFamily="34" charset="0"/>
            </a:endParaRPr>
          </a:p>
          <a:p>
            <a:pPr marL="0" indent="0" algn="just">
              <a:buNone/>
            </a:pPr>
            <a:r>
              <a:rPr lang="en-US" b="1" dirty="0" err="1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formenctype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указывает </a:t>
            </a:r>
            <a:r>
              <a:rPr lang="ru-RU" dirty="0">
                <a:latin typeface="Arial" pitchFamily="34" charset="0"/>
                <a:cs typeface="Arial" pitchFamily="34" charset="0"/>
              </a:rPr>
              <a:t>способ кодирования данных формы, отправляемых на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сервер</a:t>
            </a:r>
            <a:endParaRPr lang="en-US" dirty="0" smtClean="0">
              <a:latin typeface="Arial" pitchFamily="34" charset="0"/>
              <a:cs typeface="Arial" pitchFamily="34" charset="0"/>
            </a:endParaRPr>
          </a:p>
          <a:p>
            <a:pPr marL="0" indent="0" algn="just">
              <a:buNone/>
            </a:pPr>
            <a:r>
              <a:rPr lang="ru-RU" b="1" dirty="0" err="1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formmethod</a:t>
            </a:r>
            <a:r>
              <a:rPr lang="ru-RU" dirty="0">
                <a:latin typeface="Arial" pitchFamily="34" charset="0"/>
                <a:cs typeface="Arial" pitchFamily="34" charset="0"/>
              </a:rPr>
              <a:t> указывает метод отправки данных формы на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сервер</a:t>
            </a:r>
            <a:endParaRPr lang="en-US" dirty="0" smtClean="0">
              <a:latin typeface="Arial" pitchFamily="34" charset="0"/>
              <a:cs typeface="Arial" pitchFamily="34" charset="0"/>
            </a:endParaRPr>
          </a:p>
          <a:p>
            <a:pPr marL="0" indent="0" algn="just">
              <a:buNone/>
            </a:pPr>
            <a:r>
              <a:rPr lang="en-US" b="1" dirty="0" err="1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formnovalidate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отключает </a:t>
            </a:r>
            <a:r>
              <a:rPr lang="ru-RU" dirty="0">
                <a:latin typeface="Arial" pitchFamily="34" charset="0"/>
                <a:cs typeface="Arial" pitchFamily="34" charset="0"/>
              </a:rPr>
              <a:t>проверку данных формы (перед отправкой на сервер) на корректность</a:t>
            </a:r>
            <a:endParaRPr lang="ru-RU" dirty="0" smtClean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53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60264" y="-27384"/>
            <a:ext cx="8425339" cy="706090"/>
          </a:xfrm>
        </p:spPr>
        <p:txBody>
          <a:bodyPr>
            <a:normAutofit fontScale="90000"/>
          </a:bodyPr>
          <a:lstStyle/>
          <a:p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Атрибуты тега </a:t>
            </a:r>
            <a:r>
              <a:rPr lang="en-US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input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68075" y="703237"/>
            <a:ext cx="8425339" cy="4525963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b="1" dirty="0" err="1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formaction</a:t>
            </a:r>
            <a:r>
              <a:rPr lang="en-US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>
                <a:latin typeface="Arial" pitchFamily="34" charset="0"/>
                <a:cs typeface="Arial" pitchFamily="34" charset="0"/>
              </a:rPr>
              <a:t>указывает расположение обработчика данных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формы</a:t>
            </a:r>
            <a:endParaRPr lang="en-US" dirty="0" smtClean="0">
              <a:latin typeface="Arial" pitchFamily="34" charset="0"/>
              <a:cs typeface="Arial" pitchFamily="34" charset="0"/>
            </a:endParaRPr>
          </a:p>
          <a:p>
            <a:pPr marL="0" indent="0" algn="just">
              <a:buNone/>
            </a:pPr>
            <a:r>
              <a:rPr lang="en-US" b="1" dirty="0" err="1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formenctype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указывает </a:t>
            </a:r>
            <a:r>
              <a:rPr lang="ru-RU" dirty="0">
                <a:latin typeface="Arial" pitchFamily="34" charset="0"/>
                <a:cs typeface="Arial" pitchFamily="34" charset="0"/>
              </a:rPr>
              <a:t>способ кодирования данных формы, отправляемых на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сервер</a:t>
            </a:r>
            <a:endParaRPr lang="en-US" dirty="0" smtClean="0">
              <a:latin typeface="Arial" pitchFamily="34" charset="0"/>
              <a:cs typeface="Arial" pitchFamily="34" charset="0"/>
            </a:endParaRPr>
          </a:p>
          <a:p>
            <a:pPr marL="0" indent="0" algn="just">
              <a:buNone/>
            </a:pPr>
            <a:r>
              <a:rPr lang="ru-RU" b="1" dirty="0" err="1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formmethod</a:t>
            </a:r>
            <a:r>
              <a:rPr lang="ru-RU" dirty="0">
                <a:latin typeface="Arial" pitchFamily="34" charset="0"/>
                <a:cs typeface="Arial" pitchFamily="34" charset="0"/>
              </a:rPr>
              <a:t> указывает метод отправки данных формы на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сервер</a:t>
            </a:r>
            <a:endParaRPr lang="en-US" dirty="0" smtClean="0">
              <a:latin typeface="Arial" pitchFamily="34" charset="0"/>
              <a:cs typeface="Arial" pitchFamily="34" charset="0"/>
            </a:endParaRPr>
          </a:p>
          <a:p>
            <a:pPr marL="0" indent="0" algn="just">
              <a:buNone/>
            </a:pPr>
            <a:r>
              <a:rPr lang="en-US" b="1" dirty="0" err="1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formnovalidate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отключает </a:t>
            </a:r>
            <a:r>
              <a:rPr lang="ru-RU" dirty="0">
                <a:latin typeface="Arial" pitchFamily="34" charset="0"/>
                <a:cs typeface="Arial" pitchFamily="34" charset="0"/>
              </a:rPr>
              <a:t>проверку данных формы (перед отправкой на сервер) на корректность</a:t>
            </a:r>
            <a:endParaRPr lang="ru-RU" dirty="0" smtClean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8430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60264" y="-27384"/>
            <a:ext cx="8425339" cy="706090"/>
          </a:xfrm>
        </p:spPr>
        <p:txBody>
          <a:bodyPr>
            <a:normAutofit fontScale="90000"/>
          </a:bodyPr>
          <a:lstStyle/>
          <a:p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Атрибуты тега </a:t>
            </a:r>
            <a:r>
              <a:rPr lang="en-US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input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68075" y="703237"/>
            <a:ext cx="8425339" cy="4525963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list </a:t>
            </a:r>
            <a:r>
              <a:rPr lang="ru-RU" dirty="0">
                <a:latin typeface="Arial" pitchFamily="34" charset="0"/>
                <a:cs typeface="Arial" pitchFamily="34" charset="0"/>
              </a:rPr>
              <a:t>с помощью идентификатора присоединяет к элементу формы элемент </a:t>
            </a:r>
            <a:r>
              <a:rPr lang="ru-RU" b="1" dirty="0">
                <a:latin typeface="Arial" pitchFamily="34" charset="0"/>
                <a:cs typeface="Arial" pitchFamily="34" charset="0"/>
              </a:rPr>
              <a:t>&lt;</a:t>
            </a:r>
            <a:r>
              <a:rPr lang="ru-RU" b="1" dirty="0" err="1">
                <a:latin typeface="Arial" pitchFamily="34" charset="0"/>
                <a:cs typeface="Arial" pitchFamily="34" charset="0"/>
              </a:rPr>
              <a:t>datalist</a:t>
            </a:r>
            <a:r>
              <a:rPr lang="ru-RU" b="1" dirty="0">
                <a:latin typeface="Arial" pitchFamily="34" charset="0"/>
                <a:cs typeface="Arial" pitchFamily="34" charset="0"/>
              </a:rPr>
              <a:t>&gt;</a:t>
            </a:r>
            <a:r>
              <a:rPr lang="ru-RU" dirty="0">
                <a:latin typeface="Arial" pitchFamily="34" charset="0"/>
                <a:cs typeface="Arial" pitchFamily="34" charset="0"/>
              </a:rPr>
              <a:t> с вариантами </a:t>
            </a:r>
            <a:r>
              <a:rPr lang="ru-RU" dirty="0" err="1" smtClean="0">
                <a:latin typeface="Arial" pitchFamily="34" charset="0"/>
                <a:cs typeface="Arial" pitchFamily="34" charset="0"/>
              </a:rPr>
              <a:t>автодополнения</a:t>
            </a:r>
            <a:endParaRPr lang="ru-RU" dirty="0" smtClean="0">
              <a:latin typeface="Arial" pitchFamily="34" charset="0"/>
              <a:cs typeface="Arial" pitchFamily="34" charset="0"/>
            </a:endParaRPr>
          </a:p>
          <a:p>
            <a:pPr marL="0" indent="0" algn="just">
              <a:buNone/>
            </a:pPr>
            <a:r>
              <a:rPr lang="en-US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max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ru-RU" dirty="0">
                <a:latin typeface="Arial" pitchFamily="34" charset="0"/>
                <a:cs typeface="Arial" pitchFamily="34" charset="0"/>
              </a:rPr>
              <a:t>указывает максимальное значение элемента</a:t>
            </a:r>
            <a:endParaRPr lang="en-US" dirty="0" smtClean="0">
              <a:latin typeface="Arial" pitchFamily="34" charset="0"/>
              <a:cs typeface="Arial" pitchFamily="34" charset="0"/>
            </a:endParaRPr>
          </a:p>
          <a:p>
            <a:pPr marL="0" indent="0" algn="just">
              <a:buNone/>
            </a:pPr>
            <a:r>
              <a:rPr lang="en-US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pattern</a:t>
            </a:r>
            <a:r>
              <a:rPr lang="ru-RU" dirty="0">
                <a:latin typeface="Arial" pitchFamily="34" charset="0"/>
                <a:cs typeface="Arial" pitchFamily="34" charset="0"/>
              </a:rPr>
              <a:t> задаёт шаблон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для </a:t>
            </a:r>
            <a:r>
              <a:rPr lang="ru-RU" dirty="0">
                <a:latin typeface="Arial" pitchFamily="34" charset="0"/>
                <a:cs typeface="Arial" pitchFamily="34" charset="0"/>
              </a:rPr>
              <a:t>значения текстового элемента формы </a:t>
            </a:r>
            <a:endParaRPr lang="en-US" dirty="0" smtClean="0">
              <a:latin typeface="Arial" pitchFamily="34" charset="0"/>
              <a:cs typeface="Arial" pitchFamily="34" charset="0"/>
            </a:endParaRPr>
          </a:p>
          <a:p>
            <a:pPr marL="0" indent="0" algn="just">
              <a:buNone/>
            </a:pPr>
            <a:r>
              <a:rPr lang="en-US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placeholder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ru-RU" dirty="0">
                <a:latin typeface="Arial" pitchFamily="34" charset="0"/>
                <a:cs typeface="Arial" pitchFamily="34" charset="0"/>
              </a:rPr>
              <a:t>указывает краткую подсказку (слово или короткую фразу), предназначенную для помощи пользователю с вводом данных</a:t>
            </a:r>
            <a:endParaRPr lang="ru-RU" dirty="0" smtClean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5037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-27384"/>
            <a:ext cx="9361488" cy="648072"/>
          </a:xfrm>
        </p:spPr>
        <p:txBody>
          <a:bodyPr>
            <a:noAutofit/>
          </a:bodyPr>
          <a:lstStyle/>
          <a:p>
            <a:r>
              <a:rPr lang="ru-RU" sz="4000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Атрибут </a:t>
            </a:r>
            <a:r>
              <a:rPr lang="en-US" sz="4000" b="1" dirty="0" err="1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dir</a:t>
            </a:r>
            <a:endParaRPr lang="ru-RU" sz="4000" b="1" dirty="0">
              <a:solidFill>
                <a:srgbClr val="7030A0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64" t="10822" r="51412" b="63475"/>
          <a:stretch/>
        </p:blipFill>
        <p:spPr bwMode="auto">
          <a:xfrm>
            <a:off x="1296368" y="618165"/>
            <a:ext cx="6984776" cy="36147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4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64" t="37111" r="37379" b="41044"/>
          <a:stretch/>
        </p:blipFill>
        <p:spPr bwMode="auto">
          <a:xfrm>
            <a:off x="489944" y="4249901"/>
            <a:ext cx="8511280" cy="24914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1526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60264" y="-27384"/>
            <a:ext cx="8425339" cy="706090"/>
          </a:xfrm>
        </p:spPr>
        <p:txBody>
          <a:bodyPr>
            <a:normAutofit fontScale="90000"/>
          </a:bodyPr>
          <a:lstStyle/>
          <a:p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Атрибуты тега </a:t>
            </a:r>
            <a:r>
              <a:rPr lang="en-US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input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68075" y="703237"/>
            <a:ext cx="8425339" cy="4525963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b="1" dirty="0" err="1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readonly</a:t>
            </a:r>
            <a:r>
              <a:rPr lang="en-US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поле ввода предназначено только для чтения</a:t>
            </a:r>
          </a:p>
          <a:p>
            <a:pPr marL="0" indent="0" algn="just">
              <a:buNone/>
            </a:pPr>
            <a:r>
              <a:rPr lang="en-US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required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ru-RU" dirty="0">
                <a:latin typeface="Arial" pitchFamily="34" charset="0"/>
                <a:cs typeface="Arial" pitchFamily="34" charset="0"/>
              </a:rPr>
              <a:t>указывает что данный элемент формы (или группа элементов) обязателен для заполнения перед отправкой формы</a:t>
            </a:r>
            <a:endParaRPr lang="en-US" dirty="0" smtClean="0">
              <a:latin typeface="Arial" pitchFamily="34" charset="0"/>
              <a:cs typeface="Arial" pitchFamily="34" charset="0"/>
            </a:endParaRPr>
          </a:p>
          <a:p>
            <a:pPr marL="0" indent="0" algn="just">
              <a:buNone/>
            </a:pPr>
            <a:r>
              <a:rPr lang="en-US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value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присваивает </a:t>
            </a:r>
            <a:r>
              <a:rPr lang="ru-RU" dirty="0">
                <a:latin typeface="Arial" pitchFamily="34" charset="0"/>
                <a:cs typeface="Arial" pitchFamily="34" charset="0"/>
              </a:rPr>
              <a:t>элементу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значение</a:t>
            </a:r>
            <a:endParaRPr lang="en-US" dirty="0" smtClean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9575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6448" y="862994"/>
            <a:ext cx="5472608" cy="27467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003" y="3789040"/>
            <a:ext cx="8229485" cy="21602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6542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27384"/>
            <a:ext cx="8425339" cy="710952"/>
          </a:xfrm>
        </p:spPr>
        <p:txBody>
          <a:bodyPr>
            <a:normAutofit fontScale="90000"/>
          </a:bodyPr>
          <a:lstStyle/>
          <a:p>
            <a:r>
              <a:rPr lang="ru-RU" b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Теги </a:t>
            </a:r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встраиваемого контента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2008" y="548680"/>
            <a:ext cx="9217248" cy="5400600"/>
          </a:xfrm>
        </p:spPr>
        <p:txBody>
          <a:bodyPr>
            <a:noAutofit/>
          </a:bodyPr>
          <a:lstStyle/>
          <a:p>
            <a:pPr marL="0" indent="457200" algn="just">
              <a:spcBef>
                <a:spcPts val="0"/>
              </a:spcBef>
              <a:buNone/>
            </a:pPr>
            <a:r>
              <a:rPr lang="en-US" sz="36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audio</a:t>
            </a:r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добавляет, воспроизводит и управляет настройками аудиозаписи на </a:t>
            </a:r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веб-странице</a:t>
            </a: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r>
              <a:rPr lang="en-US" sz="36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video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вставляет видео файл в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HTML-документ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В настоящее время поддерживается три видео формата — MP4, WEBM, OGG</a:t>
            </a:r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r>
              <a:rPr lang="en-US" sz="36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source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>
                <a:latin typeface="Arial" pitchFamily="34" charset="0"/>
                <a:cs typeface="Arial" pitchFamily="34" charset="0"/>
              </a:rPr>
              <a:t>используется для указания расположения </a:t>
            </a:r>
            <a:r>
              <a:rPr lang="ru-RU" dirty="0" err="1">
                <a:latin typeface="Arial" pitchFamily="34" charset="0"/>
                <a:cs typeface="Arial" pitchFamily="34" charset="0"/>
              </a:rPr>
              <a:t>медийных</a:t>
            </a:r>
            <a:r>
              <a:rPr lang="ru-RU" dirty="0">
                <a:latin typeface="Arial" pitchFamily="34" charset="0"/>
                <a:cs typeface="Arial" pitchFamily="34" charset="0"/>
              </a:rPr>
              <a:t> ресурсов (файлов) для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медиа-элементов</a:t>
            </a:r>
          </a:p>
          <a:p>
            <a:pPr marL="0" indent="457200" algn="just">
              <a:spcBef>
                <a:spcPts val="0"/>
              </a:spcBef>
              <a:buNone/>
            </a:pPr>
            <a:r>
              <a:rPr lang="en-US" sz="36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track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используется в качестве дочернего элемента для </a:t>
            </a:r>
            <a:r>
              <a:rPr 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&lt;audio&gt;</a:t>
            </a:r>
            <a:r>
              <a:rPr lang="ru-RU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 </a:t>
            </a:r>
            <a:r>
              <a:rPr 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&lt;video&gt;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определяя текстовые дорожки</a:t>
            </a:r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0496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27384"/>
            <a:ext cx="8425339" cy="710952"/>
          </a:xfrm>
        </p:spPr>
        <p:txBody>
          <a:bodyPr>
            <a:normAutofit fontScale="90000"/>
          </a:bodyPr>
          <a:lstStyle/>
          <a:p>
            <a:r>
              <a:rPr lang="ru-RU" b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Теги </a:t>
            </a:r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встраиваемого контента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2232" y="764704"/>
            <a:ext cx="9217248" cy="5400600"/>
          </a:xfrm>
        </p:spPr>
        <p:txBody>
          <a:bodyPr>
            <a:noAutofit/>
          </a:bodyPr>
          <a:lstStyle/>
          <a:p>
            <a:pPr marL="0" indent="457200" algn="just"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embed</a:t>
            </a:r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используется для загрузки и отображения объектов (видеофайлов,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флеш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-роликов, некоторых звуковых файлов и т. д.), которые исходно браузер не </a:t>
            </a:r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понимает</a:t>
            </a: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r>
              <a:rPr lang="en-US" sz="3600" b="1" dirty="0" err="1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param</a:t>
            </a:r>
            <a:r>
              <a:rPr lang="en-US" sz="36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используется для определения параметров для плагинов, встроенных в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элементы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&lt;</a:t>
            </a:r>
            <a:r>
              <a:rPr 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object&gt;</a:t>
            </a:r>
          </a:p>
          <a:p>
            <a:pPr marL="0" indent="457200" algn="just">
              <a:spcBef>
                <a:spcPts val="0"/>
              </a:spcBef>
              <a:buNone/>
            </a:pPr>
            <a:r>
              <a:rPr lang="en-US" sz="36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object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>
                <a:latin typeface="Arial" pitchFamily="34" charset="0"/>
                <a:cs typeface="Arial" pitchFamily="34" charset="0"/>
              </a:rPr>
              <a:t>используется для вставки в HTML-документ мультимедиа объектов (аудио и видео файлов, </a:t>
            </a:r>
            <a:r>
              <a:rPr lang="ru-RU" dirty="0" err="1">
                <a:latin typeface="Arial" pitchFamily="34" charset="0"/>
                <a:cs typeface="Arial" pitchFamily="34" charset="0"/>
              </a:rPr>
              <a:t>Java</a:t>
            </a:r>
            <a:r>
              <a:rPr lang="ru-RU" dirty="0">
                <a:latin typeface="Arial" pitchFamily="34" charset="0"/>
                <a:cs typeface="Arial" pitchFamily="34" charset="0"/>
              </a:rPr>
              <a:t> апплетов, </a:t>
            </a:r>
            <a:r>
              <a:rPr lang="ru-RU" dirty="0" err="1">
                <a:latin typeface="Arial" pitchFamily="34" charset="0"/>
                <a:cs typeface="Arial" pitchFamily="34" charset="0"/>
              </a:rPr>
              <a:t>ActiveX</a:t>
            </a:r>
            <a:r>
              <a:rPr lang="ru-RU" dirty="0">
                <a:latin typeface="Arial" pitchFamily="34" charset="0"/>
                <a:cs typeface="Arial" pitchFamily="34" charset="0"/>
              </a:rPr>
              <a:t>, PDF и </a:t>
            </a:r>
            <a:r>
              <a:rPr lang="ru-RU" dirty="0" err="1">
                <a:latin typeface="Arial" pitchFamily="34" charset="0"/>
                <a:cs typeface="Arial" pitchFamily="34" charset="0"/>
              </a:rPr>
              <a:t>Flash</a:t>
            </a:r>
            <a:r>
              <a:rPr lang="ru-RU" dirty="0">
                <a:latin typeface="Arial" pitchFamily="34" charset="0"/>
                <a:cs typeface="Arial" pitchFamily="34" charset="0"/>
              </a:rPr>
              <a:t> приложений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610817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99392"/>
            <a:ext cx="8425339" cy="710952"/>
          </a:xfrm>
        </p:spPr>
        <p:txBody>
          <a:bodyPr>
            <a:normAutofit fontScale="90000"/>
          </a:bodyPr>
          <a:lstStyle/>
          <a:p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Атрибуты тега </a:t>
            </a:r>
            <a:r>
              <a:rPr lang="en-US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audio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2232" y="404664"/>
            <a:ext cx="9217248" cy="5400600"/>
          </a:xfrm>
        </p:spPr>
        <p:txBody>
          <a:bodyPr>
            <a:noAutofit/>
          </a:bodyPr>
          <a:lstStyle/>
          <a:p>
            <a:pPr marL="0" indent="457200" algn="just">
              <a:spcBef>
                <a:spcPts val="0"/>
              </a:spcBef>
              <a:buNone/>
            </a:pPr>
            <a:r>
              <a:rPr lang="en-US" sz="3100" b="1" dirty="0" err="1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autoplay</a:t>
            </a:r>
            <a:r>
              <a:rPr lang="en-US" sz="31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sz="31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звук </a:t>
            </a:r>
            <a:r>
              <a:rPr lang="ru-RU" sz="31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начинает играть сразу после загрузки страницы.</a:t>
            </a:r>
          </a:p>
          <a:p>
            <a:pPr marL="0" indent="457200" algn="just">
              <a:spcBef>
                <a:spcPts val="0"/>
              </a:spcBef>
              <a:buNone/>
            </a:pPr>
            <a:r>
              <a:rPr lang="ru-RU" sz="3100" b="1" dirty="0" err="1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сontrols</a:t>
            </a:r>
            <a:r>
              <a:rPr lang="en-US" sz="31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sz="31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добавляет </a:t>
            </a:r>
            <a:r>
              <a:rPr lang="ru-RU" sz="31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панель управления к аудиофайлу.</a:t>
            </a:r>
          </a:p>
          <a:p>
            <a:pPr marL="0" indent="457200" algn="just">
              <a:spcBef>
                <a:spcPts val="0"/>
              </a:spcBef>
              <a:buNone/>
            </a:pPr>
            <a:r>
              <a:rPr lang="ru-RU" sz="3100" b="1" dirty="0" err="1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loop</a:t>
            </a:r>
            <a:r>
              <a:rPr lang="ru-RU" sz="31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sz="31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повторяет </a:t>
            </a:r>
            <a:r>
              <a:rPr lang="ru-RU" sz="31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воспроизведение звука с начала после его завершения</a:t>
            </a:r>
            <a:r>
              <a:rPr lang="ru-RU" sz="31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  <a:endParaRPr lang="ru-RU" sz="3100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4380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99392"/>
            <a:ext cx="8425339" cy="710952"/>
          </a:xfrm>
        </p:spPr>
        <p:txBody>
          <a:bodyPr>
            <a:normAutofit fontScale="90000"/>
          </a:bodyPr>
          <a:lstStyle/>
          <a:p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Атрибуты тега </a:t>
            </a:r>
            <a:r>
              <a:rPr lang="en-US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audio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2232" y="548680"/>
            <a:ext cx="9217248" cy="5400600"/>
          </a:xfrm>
        </p:spPr>
        <p:txBody>
          <a:bodyPr>
            <a:noAutofit/>
          </a:bodyPr>
          <a:lstStyle/>
          <a:p>
            <a:pPr marL="0" indent="457200" algn="just">
              <a:spcBef>
                <a:spcPts val="0"/>
              </a:spcBef>
              <a:buNone/>
            </a:pPr>
            <a:r>
              <a:rPr lang="ru-RU" b="1" dirty="0" err="1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muted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отключает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звук при воспроизведении музыки.</a:t>
            </a:r>
          </a:p>
          <a:p>
            <a:pPr marL="0" indent="457200" algn="just">
              <a:spcBef>
                <a:spcPts val="0"/>
              </a:spcBef>
              <a:buNone/>
            </a:pPr>
            <a:r>
              <a:rPr lang="ru-RU" b="1" dirty="0" err="1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preload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указывает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как аудио должно загружаться при загрузке страницы. Атрибут игнорируется, если присутствует атрибут </a:t>
            </a:r>
            <a:r>
              <a:rPr lang="ru-RU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autoplay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</a:p>
          <a:p>
            <a:pPr marL="0" indent="457200" algn="just">
              <a:spcBef>
                <a:spcPts val="0"/>
              </a:spcBef>
              <a:buNone/>
            </a:pPr>
            <a:r>
              <a:rPr lang="ru-RU" b="1" dirty="0" err="1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src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указывает путь к воспроизводимому файлу</a:t>
            </a:r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9445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99392"/>
            <a:ext cx="8425339" cy="710952"/>
          </a:xfrm>
        </p:spPr>
        <p:txBody>
          <a:bodyPr>
            <a:normAutofit fontScale="90000"/>
          </a:bodyPr>
          <a:lstStyle/>
          <a:p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Атрибуты тега </a:t>
            </a:r>
            <a:r>
              <a:rPr lang="en-US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video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2232" y="548680"/>
            <a:ext cx="9217248" cy="5400600"/>
          </a:xfrm>
        </p:spPr>
        <p:txBody>
          <a:bodyPr>
            <a:noAutofit/>
          </a:bodyPr>
          <a:lstStyle/>
          <a:p>
            <a:pPr marL="0" indent="457200" algn="just">
              <a:spcBef>
                <a:spcPts val="0"/>
              </a:spcBef>
              <a:buNone/>
            </a:pPr>
            <a:r>
              <a:rPr lang="en-US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poster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определяет изображение, которое будет показываться во время загрузки видеофайла или пока пользователь не нажмет кнопку</a:t>
            </a:r>
            <a:r>
              <a:rPr lang="ru-RU" dirty="0"/>
              <a:t> </a:t>
            </a:r>
            <a:endParaRPr lang="ru-RU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2"/>
          <a:srcRect r="72680" b="55040"/>
          <a:stretch/>
        </p:blipFill>
        <p:spPr>
          <a:xfrm>
            <a:off x="2304480" y="2420887"/>
            <a:ext cx="4680520" cy="4332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665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27384"/>
            <a:ext cx="8425339" cy="710952"/>
          </a:xfrm>
        </p:spPr>
        <p:txBody>
          <a:bodyPr>
            <a:normAutofit fontScale="90000"/>
          </a:bodyPr>
          <a:lstStyle/>
          <a:p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Семантические теги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2232" y="764704"/>
            <a:ext cx="9217248" cy="5400600"/>
          </a:xfrm>
        </p:spPr>
        <p:txBody>
          <a:bodyPr>
            <a:noAutofit/>
          </a:bodyPr>
          <a:lstStyle/>
          <a:p>
            <a:pPr marL="0" indent="457200" algn="just">
              <a:spcBef>
                <a:spcPts val="0"/>
              </a:spcBef>
              <a:buNone/>
            </a:pPr>
            <a:r>
              <a:rPr lang="ru-RU" b="1" i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Семантика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это изучение значений слов и фраз на языке.</a:t>
            </a:r>
          </a:p>
          <a:p>
            <a:pPr marL="0" indent="457200" algn="just">
              <a:spcBef>
                <a:spcPts val="0"/>
              </a:spcBef>
              <a:buNone/>
            </a:pP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Семантические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элементы = элементы с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смыслом</a:t>
            </a:r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r>
              <a:rPr lang="ru-RU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Семантические теги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— это теги, которые предназначены для того чтобы компьютерные программы (поисковые системы, сборщики информации, речевые браузеры и т.д.), понимали какой тип информации заложен в данных тегах.</a:t>
            </a:r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endParaRPr lang="ru-RU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endParaRPr lang="ru-RU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6605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27384"/>
            <a:ext cx="8425339" cy="710952"/>
          </a:xfrm>
        </p:spPr>
        <p:txBody>
          <a:bodyPr>
            <a:normAutofit fontScale="90000"/>
          </a:bodyPr>
          <a:lstStyle/>
          <a:p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Семантические теги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2232" y="764704"/>
            <a:ext cx="9217248" cy="5400600"/>
          </a:xfrm>
        </p:spPr>
        <p:txBody>
          <a:bodyPr>
            <a:noAutofit/>
          </a:bodyPr>
          <a:lstStyle/>
          <a:p>
            <a:pPr marL="0" indent="457200" algn="just"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header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устанавливает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верхний колонтитул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(«шапку») для страницы или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раздела</a:t>
            </a:r>
          </a:p>
          <a:p>
            <a:pPr marL="0" indent="457200" algn="just">
              <a:spcBef>
                <a:spcPts val="0"/>
              </a:spcBef>
              <a:buNone/>
            </a:pPr>
            <a:r>
              <a:rPr lang="en-US" b="1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nav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dirty="0"/>
              <a:t>предназначен для создания блока навигации веб-страницы или всего веб-сайта, при этом не обязательно должен находиться внутри</a:t>
            </a:r>
            <a:endParaRPr lang="ru-RU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r>
              <a:rPr lang="en-US" b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footer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устанавливает нижний колонтитул («шапку») для страницы или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раздела</a:t>
            </a:r>
          </a:p>
          <a:p>
            <a:pPr marL="0" indent="457200" algn="just">
              <a:spcBef>
                <a:spcPts val="0"/>
              </a:spcBef>
              <a:buNone/>
            </a:pPr>
            <a:r>
              <a:rPr lang="en-US" sz="36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section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dirty="0"/>
              <a:t>представляет собой общий раздел документа или приложения. Раздел в этом контексте представляет собой тематическую группу контента, обычно с заголовком</a:t>
            </a:r>
            <a:endParaRPr lang="ru-RU" dirty="0" smtClean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endParaRPr lang="ru-RU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endParaRPr lang="ru-RU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9610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27384"/>
            <a:ext cx="8425339" cy="710952"/>
          </a:xfrm>
        </p:spPr>
        <p:txBody>
          <a:bodyPr>
            <a:normAutofit fontScale="90000"/>
          </a:bodyPr>
          <a:lstStyle/>
          <a:p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Семантические теги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2232" y="764704"/>
            <a:ext cx="9217248" cy="5400600"/>
          </a:xfrm>
        </p:spPr>
        <p:txBody>
          <a:bodyPr>
            <a:noAutofit/>
          </a:bodyPr>
          <a:lstStyle/>
          <a:p>
            <a:pPr marL="0" indent="457200" algn="just">
              <a:spcBef>
                <a:spcPts val="0"/>
              </a:spcBef>
              <a:buNone/>
            </a:pPr>
            <a:r>
              <a:rPr lang="en-US" sz="36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article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/>
              <a:t>представляет собой полную или автономную композицию в документе, странице, приложении или сайте и, в принципе, может независимо распространяться или повторно использоваться, например в </a:t>
            </a:r>
            <a:r>
              <a:rPr lang="ru-RU" dirty="0" err="1"/>
              <a:t>синдикации</a:t>
            </a:r>
            <a:r>
              <a:rPr lang="ru-RU" dirty="0"/>
              <a:t>. Это может быть сообщение на форуме, статья в журнале или газете, запись в блоге, комментарий пользователя, интерактивный </a:t>
            </a:r>
            <a:r>
              <a:rPr lang="ru-RU" dirty="0" err="1"/>
              <a:t>виджет</a:t>
            </a:r>
            <a:r>
              <a:rPr lang="ru-RU" dirty="0"/>
              <a:t> или гаджет или любой другой независимый элемент контента.</a:t>
            </a:r>
            <a:endParaRPr lang="ru-RU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endParaRPr lang="ru-RU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3609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243408"/>
            <a:ext cx="8425339" cy="1143000"/>
          </a:xfrm>
        </p:spPr>
        <p:txBody>
          <a:bodyPr/>
          <a:lstStyle/>
          <a:p>
            <a:r>
              <a:rPr lang="ru-RU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Атрибуты тега </a:t>
            </a:r>
            <a:r>
              <a:rPr lang="en-US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html</a:t>
            </a:r>
            <a:endParaRPr lang="ru-RU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04280" y="836712"/>
            <a:ext cx="8425339" cy="4525963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ru-RU" b="1" dirty="0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Атрибут </a:t>
            </a:r>
            <a:r>
              <a:rPr lang="en-US" b="1" dirty="0" err="1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lang</a:t>
            </a:r>
            <a:endParaRPr lang="en-US" b="1" dirty="0" smtClean="0">
              <a:solidFill>
                <a:srgbClr val="7030A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r>
              <a:rPr lang="ru-RU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Определяет язык, который употребляется главным образом в документе. Использованный с другим тегом, атрибут </a:t>
            </a:r>
            <a:r>
              <a:rPr lang="en-US" b="1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lang</a:t>
            </a:r>
            <a:r>
              <a:rPr 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назначает язык содержимого тега. Применяется, чтобы лучше отображать текст.</a:t>
            </a:r>
          </a:p>
          <a:p>
            <a:pPr marL="0" indent="457200" algn="just">
              <a:spcBef>
                <a:spcPts val="0"/>
              </a:spcBef>
              <a:buNone/>
            </a:pPr>
            <a:r>
              <a:rPr lang="ru-RU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Принимает значения: </a:t>
            </a:r>
            <a:r>
              <a:rPr lang="en-US" sz="4000" b="1" dirty="0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en, en-US, </a:t>
            </a:r>
            <a:r>
              <a:rPr lang="en-US" sz="4000" b="1" dirty="0" err="1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</a:t>
            </a:r>
            <a:r>
              <a:rPr lang="en-US" sz="4000" b="1" dirty="0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de, it, </a:t>
            </a:r>
            <a:r>
              <a:rPr lang="en-US" sz="4000" b="1" dirty="0" err="1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ul</a:t>
            </a:r>
            <a:r>
              <a:rPr lang="en-US" sz="4000" b="1" dirty="0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ru-RU" sz="4000" b="1" dirty="0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голландский)</a:t>
            </a:r>
            <a:r>
              <a:rPr lang="en-US" sz="4000" b="1" dirty="0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el, </a:t>
            </a:r>
            <a:r>
              <a:rPr lang="en-US" sz="4000" b="1" dirty="0" err="1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</a:t>
            </a:r>
            <a:r>
              <a:rPr lang="en-US" sz="4000" b="1" dirty="0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4000" b="1" dirty="0" err="1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pt</a:t>
            </a:r>
            <a:r>
              <a:rPr lang="en-US" sz="4000" b="1" dirty="0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4000" b="1" dirty="0" err="1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</a:t>
            </a:r>
            <a:r>
              <a:rPr lang="en-US" sz="4000" b="1" dirty="0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he, </a:t>
            </a:r>
            <a:r>
              <a:rPr lang="en-US" sz="4000" b="1" dirty="0" err="1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ru</a:t>
            </a:r>
            <a:r>
              <a:rPr lang="en-US" sz="4000" b="1" dirty="0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4000" b="1" dirty="0" err="1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zh</a:t>
            </a:r>
            <a:r>
              <a:rPr lang="en-US" sz="4000" b="1" dirty="0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hi </a:t>
            </a:r>
            <a:r>
              <a:rPr lang="ru-RU" sz="4000" b="1" dirty="0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 т.д. согласно </a:t>
            </a:r>
            <a:r>
              <a:rPr lang="en-US" sz="4000" b="1" dirty="0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ISO-639</a:t>
            </a:r>
          </a:p>
          <a:p>
            <a:pPr marL="0" indent="0" algn="just">
              <a:buNone/>
            </a:pPr>
            <a:endParaRPr lang="en-US" sz="3000" dirty="0" smtClean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endParaRPr lang="en-US" b="1" dirty="0" smtClean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3190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27384"/>
            <a:ext cx="8425339" cy="710952"/>
          </a:xfrm>
        </p:spPr>
        <p:txBody>
          <a:bodyPr>
            <a:normAutofit fontScale="90000"/>
          </a:bodyPr>
          <a:lstStyle/>
          <a:p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Семантические теги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2232" y="764704"/>
            <a:ext cx="9001000" cy="5400600"/>
          </a:xfrm>
        </p:spPr>
        <p:txBody>
          <a:bodyPr>
            <a:noAutofit/>
          </a:bodyPr>
          <a:lstStyle/>
          <a:p>
            <a:pPr marL="0" indent="457200" algn="just"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main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определяет уникальный основной контент для веб-страницы, в нем не должно быть элементов, располагаемых на всех страницах сайта, например, заголовка, нижнего колонтитула и основной навигационной панели</a:t>
            </a:r>
          </a:p>
          <a:p>
            <a:pPr marL="0" indent="457200" algn="just">
              <a:spcBef>
                <a:spcPts val="0"/>
              </a:spcBef>
              <a:buNone/>
            </a:pPr>
            <a:r>
              <a:rPr lang="en-US" b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aside</a:t>
            </a:r>
            <a:r>
              <a:rPr lang="ru-RU" dirty="0">
                <a:latin typeface="Arial" pitchFamily="34" charset="0"/>
                <a:cs typeface="Arial" pitchFamily="34" charset="0"/>
              </a:rPr>
              <a:t> предназначен для оформления боковых колонок, рекламных блоков, группирования навигационных элементов и прочего содержимого, которое лишь косвенно касается основного контента страницы.</a:t>
            </a:r>
            <a:endParaRPr lang="en-US" dirty="0">
              <a:latin typeface="Arial" pitchFamily="34" charset="0"/>
              <a:cs typeface="Arial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endParaRPr lang="en-US" dirty="0" smtClean="0">
              <a:latin typeface="Arial" pitchFamily="34" charset="0"/>
              <a:cs typeface="Arial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endParaRPr lang="ru-RU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3738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27384"/>
            <a:ext cx="8425339" cy="710952"/>
          </a:xfrm>
        </p:spPr>
        <p:txBody>
          <a:bodyPr>
            <a:normAutofit fontScale="90000"/>
          </a:bodyPr>
          <a:lstStyle/>
          <a:p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Семантические теги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2232" y="764704"/>
            <a:ext cx="9001000" cy="5400600"/>
          </a:xfrm>
        </p:spPr>
        <p:txBody>
          <a:bodyPr>
            <a:noAutofit/>
          </a:bodyPr>
          <a:lstStyle/>
          <a:p>
            <a:pPr marL="0" indent="457200" algn="just"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details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ru-RU" dirty="0">
                <a:latin typeface="Arial" pitchFamily="34" charset="0"/>
                <a:cs typeface="Arial" pitchFamily="34" charset="0"/>
              </a:rPr>
              <a:t>используется для информации, которую можно скрыть или показать по желанию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пользователя</a:t>
            </a:r>
            <a:endParaRPr lang="en-US" dirty="0" smtClean="0">
              <a:latin typeface="Arial" pitchFamily="34" charset="0"/>
              <a:cs typeface="Arial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summary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ru-RU" dirty="0">
                <a:latin typeface="Arial" pitchFamily="34" charset="0"/>
                <a:cs typeface="Arial" pitchFamily="34" charset="0"/>
              </a:rPr>
              <a:t>определяет видимый заголовок для элемента</a:t>
            </a:r>
            <a:endParaRPr lang="en-US" dirty="0" smtClean="0">
              <a:latin typeface="Arial" pitchFamily="34" charset="0"/>
              <a:cs typeface="Arial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endParaRPr lang="en-US" dirty="0" smtClean="0">
              <a:latin typeface="Arial" pitchFamily="34" charset="0"/>
              <a:cs typeface="Arial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endParaRPr lang="ru-RU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0341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27384"/>
            <a:ext cx="8425339" cy="710952"/>
          </a:xfrm>
        </p:spPr>
        <p:txBody>
          <a:bodyPr>
            <a:normAutofit fontScale="90000"/>
          </a:bodyPr>
          <a:lstStyle/>
          <a:p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Семантические теги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2232" y="764704"/>
            <a:ext cx="9217248" cy="5400600"/>
          </a:xfrm>
        </p:spPr>
        <p:txBody>
          <a:bodyPr>
            <a:noAutofit/>
          </a:bodyPr>
          <a:lstStyle/>
          <a:p>
            <a:pPr marL="0" indent="457200" algn="just">
              <a:spcBef>
                <a:spcPts val="0"/>
              </a:spcBef>
              <a:buNone/>
            </a:pPr>
            <a:r>
              <a:rPr lang="en-US" sz="36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figure</a:t>
            </a:r>
            <a:r>
              <a:rPr lang="ru-RU" sz="36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заключает в себе потоковый контент, который может сопровождаться заглавием 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&lt;</a:t>
            </a:r>
            <a:r>
              <a:rPr lang="en-US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figcaption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&gt;.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Предназначен для контента, который можно удалить со страницы не изменяя смысла остальной информации.</a:t>
            </a:r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mark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представляет фрагмент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текста в документе, помеченный цветом или выделенный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подсветкой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для справочных целей</a:t>
            </a:r>
          </a:p>
          <a:p>
            <a:pPr marL="0" indent="457200" algn="just">
              <a:spcBef>
                <a:spcPts val="0"/>
              </a:spcBef>
              <a:buNone/>
            </a:pPr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9903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27384"/>
            <a:ext cx="8425339" cy="710952"/>
          </a:xfrm>
        </p:spPr>
        <p:txBody>
          <a:bodyPr>
            <a:normAutofit fontScale="90000"/>
          </a:bodyPr>
          <a:lstStyle/>
          <a:p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Семантические теги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2232" y="764704"/>
            <a:ext cx="9217248" cy="5400600"/>
          </a:xfrm>
        </p:spPr>
        <p:txBody>
          <a:bodyPr>
            <a:noAutofit/>
          </a:bodyPr>
          <a:lstStyle/>
          <a:p>
            <a:pPr marL="0" indent="457200" algn="just">
              <a:spcBef>
                <a:spcPts val="0"/>
              </a:spcBef>
              <a:buNone/>
            </a:pPr>
            <a:r>
              <a:rPr lang="en-US" sz="36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time</a:t>
            </a:r>
            <a:r>
              <a:rPr lang="ru-RU" sz="36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используется для обозначения конкретной даты и времени</a:t>
            </a:r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r>
              <a:rPr lang="ru-RU" sz="3600" b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36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address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контактная информация элемента 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&lt;article&gt;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или 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&lt;body&gt;</a:t>
            </a:r>
            <a:endParaRPr lang="ru-RU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2086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27384"/>
            <a:ext cx="8425339" cy="710952"/>
          </a:xfrm>
        </p:spPr>
        <p:txBody>
          <a:bodyPr>
            <a:normAutofit fontScale="90000"/>
          </a:bodyPr>
          <a:lstStyle/>
          <a:p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Семантические теги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2"/>
          <a:srcRect l="31100" t="30681" r="14091" b="25640"/>
          <a:stretch/>
        </p:blipFill>
        <p:spPr>
          <a:xfrm>
            <a:off x="288256" y="836712"/>
            <a:ext cx="6264696" cy="2808312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3"/>
          <a:srcRect l="31573" t="36560" r="14091" b="30681"/>
          <a:stretch/>
        </p:blipFill>
        <p:spPr>
          <a:xfrm>
            <a:off x="1512392" y="3802162"/>
            <a:ext cx="7705080" cy="2613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891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27384"/>
            <a:ext cx="8425339" cy="710952"/>
          </a:xfrm>
        </p:spPr>
        <p:txBody>
          <a:bodyPr>
            <a:normAutofit fontScale="90000"/>
          </a:bodyPr>
          <a:lstStyle/>
          <a:p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Семантические теги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4360" y="980728"/>
            <a:ext cx="6697119" cy="50744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37735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27384"/>
            <a:ext cx="8425339" cy="710952"/>
          </a:xfrm>
        </p:spPr>
        <p:txBody>
          <a:bodyPr>
            <a:normAutofit fontScale="90000"/>
          </a:bodyPr>
          <a:lstStyle/>
          <a:p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Семантические теги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6408" y="1310558"/>
            <a:ext cx="5976663" cy="43142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8634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27384"/>
            <a:ext cx="8425339" cy="710952"/>
          </a:xfrm>
        </p:spPr>
        <p:txBody>
          <a:bodyPr>
            <a:normAutofit fontScale="90000"/>
          </a:bodyPr>
          <a:lstStyle/>
          <a:p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Семантические теги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7225" y="1340768"/>
            <a:ext cx="6013054" cy="47525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79276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27384"/>
            <a:ext cx="8425339" cy="710952"/>
          </a:xfrm>
        </p:spPr>
        <p:txBody>
          <a:bodyPr>
            <a:normAutofit fontScale="90000"/>
          </a:bodyPr>
          <a:lstStyle/>
          <a:p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Семантические теги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0260" y="1268760"/>
            <a:ext cx="5986788" cy="43755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13913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27384"/>
            <a:ext cx="8425339" cy="710952"/>
          </a:xfrm>
        </p:spPr>
        <p:txBody>
          <a:bodyPr>
            <a:normAutofit fontScale="90000"/>
          </a:bodyPr>
          <a:lstStyle/>
          <a:p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Семантические теги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2472" y="997917"/>
            <a:ext cx="4968552" cy="47942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55037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3857</TotalTime>
  <Words>3105</Words>
  <Application>Microsoft Office PowerPoint</Application>
  <PresentationFormat>Произвольный</PresentationFormat>
  <Paragraphs>399</Paragraphs>
  <Slides>108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108</vt:i4>
      </vt:variant>
    </vt:vector>
  </HeadingPairs>
  <TitlesOfParts>
    <vt:vector size="109" baseType="lpstr">
      <vt:lpstr>Тема Office</vt:lpstr>
      <vt:lpstr>Тема № 3</vt:lpstr>
      <vt:lpstr>План лекции</vt:lpstr>
      <vt:lpstr>Служебные теги</vt:lpstr>
      <vt:lpstr>Служебные теги</vt:lpstr>
      <vt:lpstr>Служебные теги</vt:lpstr>
      <vt:lpstr>Служебные теги</vt:lpstr>
      <vt:lpstr>Атрибуты тега html</vt:lpstr>
      <vt:lpstr>Атрибут dir</vt:lpstr>
      <vt:lpstr>Атрибуты тега html</vt:lpstr>
      <vt:lpstr>Атрибуты тега html</vt:lpstr>
      <vt:lpstr>Атрибуты тега link</vt:lpstr>
      <vt:lpstr>Атрибуты тега meta</vt:lpstr>
      <vt:lpstr>Атрибуты тега meta</vt:lpstr>
      <vt:lpstr>Атрибуты тега meta</vt:lpstr>
      <vt:lpstr>Атрибуты тега meta</vt:lpstr>
      <vt:lpstr>Атрибуты тега meta</vt:lpstr>
      <vt:lpstr>Атрибуты тега meta</vt:lpstr>
      <vt:lpstr>Атрибуты тега meta</vt:lpstr>
      <vt:lpstr>Атрибуты тега meta</vt:lpstr>
      <vt:lpstr>Атрибуты тега meta</vt:lpstr>
      <vt:lpstr>Служебные теги</vt:lpstr>
      <vt:lpstr>Теги списков</vt:lpstr>
      <vt:lpstr>Атрибуты &lt;ol&gt;</vt:lpstr>
      <vt:lpstr>Атрибуты &lt;ol&gt;</vt:lpstr>
      <vt:lpstr>Атрибуты &lt;ul&gt;</vt:lpstr>
      <vt:lpstr>Атрибуты &lt;li&gt;</vt:lpstr>
      <vt:lpstr>Вложенный список</vt:lpstr>
      <vt:lpstr>Теги списков</vt:lpstr>
      <vt:lpstr>Теги таблицы</vt:lpstr>
      <vt:lpstr>Теги таблицы</vt:lpstr>
      <vt:lpstr>Теги таблицы</vt:lpstr>
      <vt:lpstr>Атрибуты тега table (устарели)</vt:lpstr>
      <vt:lpstr>Атрибуты тега table (устарели)</vt:lpstr>
      <vt:lpstr>Атрибуты тега table</vt:lpstr>
      <vt:lpstr>Атрибуты тега td</vt:lpstr>
      <vt:lpstr>Атрибуты тега td</vt:lpstr>
      <vt:lpstr>Атрибуты тега td</vt:lpstr>
      <vt:lpstr>Презентация PowerPoint</vt:lpstr>
      <vt:lpstr>Атрибуты тега col</vt:lpstr>
      <vt:lpstr>Презентация PowerPoint</vt:lpstr>
      <vt:lpstr>Презентация PowerPoint</vt:lpstr>
      <vt:lpstr>Теги изображений</vt:lpstr>
      <vt:lpstr>Атрибуты тега img</vt:lpstr>
      <vt:lpstr>Атрибуты тега img</vt:lpstr>
      <vt:lpstr>Атрибуты тега map</vt:lpstr>
      <vt:lpstr>Атрибуты тега area</vt:lpstr>
      <vt:lpstr>Атрибуты тега area</vt:lpstr>
      <vt:lpstr>Карта-изображение</vt:lpstr>
      <vt:lpstr>Теги для отображения и форматирования текста </vt:lpstr>
      <vt:lpstr>Теги заголовков</vt:lpstr>
      <vt:lpstr>Теги заголовков</vt:lpstr>
      <vt:lpstr>Теги для отображения и форматирования текста </vt:lpstr>
      <vt:lpstr>Тег wbr</vt:lpstr>
      <vt:lpstr>Теги для отображения и форматирования текста </vt:lpstr>
      <vt:lpstr>Теги для отображения и форматирования текста </vt:lpstr>
      <vt:lpstr>Теги для отображения и форматирования текста </vt:lpstr>
      <vt:lpstr>Теги для отображения и форматирования текста </vt:lpstr>
      <vt:lpstr>Презентация PowerPoint</vt:lpstr>
      <vt:lpstr>Теги для отображения и форматирования текста </vt:lpstr>
      <vt:lpstr>Теги для отображения и форматирования текста </vt:lpstr>
      <vt:lpstr>Презентация PowerPoint</vt:lpstr>
      <vt:lpstr>Теги абзаца и hr</vt:lpstr>
      <vt:lpstr>Презентация PowerPoint</vt:lpstr>
      <vt:lpstr>Презентация PowerPoint</vt:lpstr>
      <vt:lpstr>Теги формы </vt:lpstr>
      <vt:lpstr>Теги формы </vt:lpstr>
      <vt:lpstr>Презентация PowerPoint</vt:lpstr>
      <vt:lpstr>Тег select </vt:lpstr>
      <vt:lpstr>Теги формы</vt:lpstr>
      <vt:lpstr>Теги формы</vt:lpstr>
      <vt:lpstr>Теги формы</vt:lpstr>
      <vt:lpstr>Атрибуты тега form</vt:lpstr>
      <vt:lpstr>Значения атрибута target</vt:lpstr>
      <vt:lpstr>Атрибуты тега label</vt:lpstr>
      <vt:lpstr>Атрибуты тега input</vt:lpstr>
      <vt:lpstr>Атрибуты тега input</vt:lpstr>
      <vt:lpstr>Атрибуты тега input</vt:lpstr>
      <vt:lpstr>Атрибуты тега input</vt:lpstr>
      <vt:lpstr>Атрибуты тега input</vt:lpstr>
      <vt:lpstr>Атрибуты тега input</vt:lpstr>
      <vt:lpstr>Презентация PowerPoint</vt:lpstr>
      <vt:lpstr>Теги встраиваемого контента</vt:lpstr>
      <vt:lpstr>Теги встраиваемого контента</vt:lpstr>
      <vt:lpstr>Атрибуты тега audio</vt:lpstr>
      <vt:lpstr>Атрибуты тега audio</vt:lpstr>
      <vt:lpstr>Атрибуты тега video</vt:lpstr>
      <vt:lpstr>Семантические теги</vt:lpstr>
      <vt:lpstr>Семантические теги</vt:lpstr>
      <vt:lpstr>Семантические теги</vt:lpstr>
      <vt:lpstr>Семантические теги</vt:lpstr>
      <vt:lpstr>Семантические теги</vt:lpstr>
      <vt:lpstr>Семантические теги</vt:lpstr>
      <vt:lpstr>Семантические теги</vt:lpstr>
      <vt:lpstr>Семантические теги</vt:lpstr>
      <vt:lpstr>Семантические теги</vt:lpstr>
      <vt:lpstr>Семантические теги</vt:lpstr>
      <vt:lpstr>Семантические теги</vt:lpstr>
      <vt:lpstr>Семантические теги</vt:lpstr>
      <vt:lpstr>Семантические теги</vt:lpstr>
      <vt:lpstr>Устаревшие теги</vt:lpstr>
      <vt:lpstr>Устаревшие атрибуты</vt:lpstr>
      <vt:lpstr>Атрибуты тега img и table</vt:lpstr>
      <vt:lpstr>Атрибуты событий</vt:lpstr>
      <vt:lpstr>P.S.</vt:lpstr>
      <vt:lpstr>P.S.</vt:lpstr>
      <vt:lpstr>P.S.</vt:lpstr>
      <vt:lpstr>P.S.</vt:lpstr>
      <vt:lpstr>P.S.</vt:lpstr>
    </vt:vector>
  </TitlesOfParts>
  <Company>Home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Лекция 2</dc:title>
  <dc:creator>user</dc:creator>
  <cp:lastModifiedBy>Елена</cp:lastModifiedBy>
  <cp:revision>240</cp:revision>
  <dcterms:created xsi:type="dcterms:W3CDTF">2021-09-05T13:59:44Z</dcterms:created>
  <dcterms:modified xsi:type="dcterms:W3CDTF">2022-09-27T09:31:58Z</dcterms:modified>
</cp:coreProperties>
</file>

<file path=docProps/thumbnail.jpeg>
</file>